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21383625" cy="302752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441" autoAdjust="0"/>
    <p:restoredTop sz="94660"/>
  </p:normalViewPr>
  <p:slideViewPr>
    <p:cSldViewPr snapToGrid="0">
      <p:cViewPr>
        <p:scale>
          <a:sx n="66" d="100"/>
          <a:sy n="66" d="100"/>
        </p:scale>
        <p:origin x="102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1603772" y="4954765"/>
            <a:ext cx="18176081" cy="10540259"/>
          </a:xfrm>
        </p:spPr>
        <p:txBody>
          <a:bodyPr anchor="b"/>
          <a:lstStyle>
            <a:lvl1pPr algn="ctr">
              <a:defRPr sz="14031"/>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2672953" y="15901497"/>
            <a:ext cx="16037719" cy="7309499"/>
          </a:xfrm>
        </p:spPr>
        <p:txBody>
          <a:bodyPr/>
          <a:lstStyle>
            <a:lvl1pPr marL="0" indent="0" algn="ctr">
              <a:buNone/>
              <a:defRPr sz="5612"/>
            </a:lvl1pPr>
            <a:lvl2pPr marL="1069162" indent="0" algn="ctr">
              <a:buNone/>
              <a:defRPr sz="4677"/>
            </a:lvl2pPr>
            <a:lvl3pPr marL="2138324" indent="0" algn="ctr">
              <a:buNone/>
              <a:defRPr sz="4209"/>
            </a:lvl3pPr>
            <a:lvl4pPr marL="3207487" indent="0" algn="ctr">
              <a:buNone/>
              <a:defRPr sz="3742"/>
            </a:lvl4pPr>
            <a:lvl5pPr marL="4276649" indent="0" algn="ctr">
              <a:buNone/>
              <a:defRPr sz="3742"/>
            </a:lvl5pPr>
            <a:lvl6pPr marL="5345811" indent="0" algn="ctr">
              <a:buNone/>
              <a:defRPr sz="3742"/>
            </a:lvl6pPr>
            <a:lvl7pPr marL="6414973" indent="0" algn="ctr">
              <a:buNone/>
              <a:defRPr sz="3742"/>
            </a:lvl7pPr>
            <a:lvl8pPr marL="7484135" indent="0" algn="ctr">
              <a:buNone/>
              <a:defRPr sz="3742"/>
            </a:lvl8pPr>
            <a:lvl9pPr marL="8553298" indent="0" algn="ctr">
              <a:buNone/>
              <a:defRPr sz="3742"/>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F50D15C0-2823-418F-9990-47AAA496313E}" type="datetimeFigureOut">
              <a:rPr lang="it-IT" smtClean="0"/>
              <a:t>08/11/2023</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3874B71-1B6E-4DCC-A8E7-6DF6F55EEB19}" type="slidenum">
              <a:rPr lang="it-IT" smtClean="0"/>
              <a:t>‹N›</a:t>
            </a:fld>
            <a:endParaRPr lang="it-IT"/>
          </a:p>
        </p:txBody>
      </p:sp>
    </p:spTree>
    <p:extLst>
      <p:ext uri="{BB962C8B-B14F-4D97-AF65-F5344CB8AC3E}">
        <p14:creationId xmlns:p14="http://schemas.microsoft.com/office/powerpoint/2010/main" val="13194490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50D15C0-2823-418F-9990-47AAA496313E}" type="datetimeFigureOut">
              <a:rPr lang="it-IT" smtClean="0"/>
              <a:t>08/11/2023</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3874B71-1B6E-4DCC-A8E7-6DF6F55EEB19}" type="slidenum">
              <a:rPr lang="it-IT" smtClean="0"/>
              <a:t>‹N›</a:t>
            </a:fld>
            <a:endParaRPr lang="it-IT"/>
          </a:p>
        </p:txBody>
      </p:sp>
    </p:spTree>
    <p:extLst>
      <p:ext uri="{BB962C8B-B14F-4D97-AF65-F5344CB8AC3E}">
        <p14:creationId xmlns:p14="http://schemas.microsoft.com/office/powerpoint/2010/main" val="1728501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2658" y="1611875"/>
            <a:ext cx="4610844" cy="25656844"/>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1470125" y="1611875"/>
            <a:ext cx="13565237" cy="25656844"/>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50D15C0-2823-418F-9990-47AAA496313E}" type="datetimeFigureOut">
              <a:rPr lang="it-IT" smtClean="0"/>
              <a:t>08/11/2023</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3874B71-1B6E-4DCC-A8E7-6DF6F55EEB19}" type="slidenum">
              <a:rPr lang="it-IT" smtClean="0"/>
              <a:t>‹N›</a:t>
            </a:fld>
            <a:endParaRPr lang="it-IT"/>
          </a:p>
        </p:txBody>
      </p:sp>
    </p:spTree>
    <p:extLst>
      <p:ext uri="{BB962C8B-B14F-4D97-AF65-F5344CB8AC3E}">
        <p14:creationId xmlns:p14="http://schemas.microsoft.com/office/powerpoint/2010/main" val="1496056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50D15C0-2823-418F-9990-47AAA496313E}" type="datetimeFigureOut">
              <a:rPr lang="it-IT" smtClean="0"/>
              <a:t>08/11/2023</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3874B71-1B6E-4DCC-A8E7-6DF6F55EEB19}" type="slidenum">
              <a:rPr lang="it-IT" smtClean="0"/>
              <a:t>‹N›</a:t>
            </a:fld>
            <a:endParaRPr lang="it-IT"/>
          </a:p>
        </p:txBody>
      </p:sp>
    </p:spTree>
    <p:extLst>
      <p:ext uri="{BB962C8B-B14F-4D97-AF65-F5344CB8AC3E}">
        <p14:creationId xmlns:p14="http://schemas.microsoft.com/office/powerpoint/2010/main" val="41669381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458988" y="7547788"/>
            <a:ext cx="18443377" cy="12593645"/>
          </a:xfrm>
        </p:spPr>
        <p:txBody>
          <a:bodyPr anchor="b"/>
          <a:lstStyle>
            <a:lvl1pPr>
              <a:defRPr sz="14031"/>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458988" y="20260574"/>
            <a:ext cx="18443377" cy="6622701"/>
          </a:xfrm>
        </p:spPr>
        <p:txBody>
          <a:bodyPr/>
          <a:lstStyle>
            <a:lvl1pPr marL="0" indent="0">
              <a:buNone/>
              <a:defRPr sz="5612">
                <a:solidFill>
                  <a:schemeClr val="tx1"/>
                </a:solidFill>
              </a:defRPr>
            </a:lvl1pPr>
            <a:lvl2pPr marL="1069162" indent="0">
              <a:buNone/>
              <a:defRPr sz="4677">
                <a:solidFill>
                  <a:schemeClr val="tx1">
                    <a:tint val="75000"/>
                  </a:schemeClr>
                </a:solidFill>
              </a:defRPr>
            </a:lvl2pPr>
            <a:lvl3pPr marL="2138324" indent="0">
              <a:buNone/>
              <a:defRPr sz="4209">
                <a:solidFill>
                  <a:schemeClr val="tx1">
                    <a:tint val="75000"/>
                  </a:schemeClr>
                </a:solidFill>
              </a:defRPr>
            </a:lvl3pPr>
            <a:lvl4pPr marL="3207487" indent="0">
              <a:buNone/>
              <a:defRPr sz="3742">
                <a:solidFill>
                  <a:schemeClr val="tx1">
                    <a:tint val="75000"/>
                  </a:schemeClr>
                </a:solidFill>
              </a:defRPr>
            </a:lvl4pPr>
            <a:lvl5pPr marL="4276649" indent="0">
              <a:buNone/>
              <a:defRPr sz="3742">
                <a:solidFill>
                  <a:schemeClr val="tx1">
                    <a:tint val="75000"/>
                  </a:schemeClr>
                </a:solidFill>
              </a:defRPr>
            </a:lvl5pPr>
            <a:lvl6pPr marL="5345811" indent="0">
              <a:buNone/>
              <a:defRPr sz="3742">
                <a:solidFill>
                  <a:schemeClr val="tx1">
                    <a:tint val="75000"/>
                  </a:schemeClr>
                </a:solidFill>
              </a:defRPr>
            </a:lvl6pPr>
            <a:lvl7pPr marL="6414973" indent="0">
              <a:buNone/>
              <a:defRPr sz="3742">
                <a:solidFill>
                  <a:schemeClr val="tx1">
                    <a:tint val="75000"/>
                  </a:schemeClr>
                </a:solidFill>
              </a:defRPr>
            </a:lvl7pPr>
            <a:lvl8pPr marL="7484135" indent="0">
              <a:buNone/>
              <a:defRPr sz="3742">
                <a:solidFill>
                  <a:schemeClr val="tx1">
                    <a:tint val="75000"/>
                  </a:schemeClr>
                </a:solidFill>
              </a:defRPr>
            </a:lvl8pPr>
            <a:lvl9pPr marL="8553298" indent="0">
              <a:buNone/>
              <a:defRPr sz="3742">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F50D15C0-2823-418F-9990-47AAA496313E}" type="datetimeFigureOut">
              <a:rPr lang="it-IT" smtClean="0"/>
              <a:t>08/11/2023</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3874B71-1B6E-4DCC-A8E7-6DF6F55EEB19}" type="slidenum">
              <a:rPr lang="it-IT" smtClean="0"/>
              <a:t>‹N›</a:t>
            </a:fld>
            <a:endParaRPr lang="it-IT"/>
          </a:p>
        </p:txBody>
      </p:sp>
    </p:spTree>
    <p:extLst>
      <p:ext uri="{BB962C8B-B14F-4D97-AF65-F5344CB8AC3E}">
        <p14:creationId xmlns:p14="http://schemas.microsoft.com/office/powerpoint/2010/main" val="861147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470124" y="8059374"/>
            <a:ext cx="9088041" cy="1920934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10825460" y="8059374"/>
            <a:ext cx="9088041" cy="1920934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F50D15C0-2823-418F-9990-47AAA496313E}" type="datetimeFigureOut">
              <a:rPr lang="it-IT" smtClean="0"/>
              <a:t>08/11/2023</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93874B71-1B6E-4DCC-A8E7-6DF6F55EEB19}" type="slidenum">
              <a:rPr lang="it-IT" smtClean="0"/>
              <a:t>‹N›</a:t>
            </a:fld>
            <a:endParaRPr lang="it-IT"/>
          </a:p>
        </p:txBody>
      </p:sp>
    </p:spTree>
    <p:extLst>
      <p:ext uri="{BB962C8B-B14F-4D97-AF65-F5344CB8AC3E}">
        <p14:creationId xmlns:p14="http://schemas.microsoft.com/office/powerpoint/2010/main" val="3228720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1472909" y="1611882"/>
            <a:ext cx="18443377" cy="5851808"/>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472912" y="7421634"/>
            <a:ext cx="9046274" cy="3637228"/>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it-IT"/>
              <a:t>Fare clic per modificare gli stili del testo dello schema</a:t>
            </a:r>
          </a:p>
        </p:txBody>
      </p:sp>
      <p:sp>
        <p:nvSpPr>
          <p:cNvPr id="4" name="Content Placeholder 3"/>
          <p:cNvSpPr>
            <a:spLocks noGrp="1"/>
          </p:cNvSpPr>
          <p:nvPr>
            <p:ph sz="half" idx="2"/>
          </p:nvPr>
        </p:nvSpPr>
        <p:spPr>
          <a:xfrm>
            <a:off x="1472912" y="11058863"/>
            <a:ext cx="9046274" cy="1626592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10825461" y="7421634"/>
            <a:ext cx="9090826" cy="3637228"/>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it-IT"/>
              <a:t>Fare clic per modificare gli stili del testo dello schema</a:t>
            </a:r>
          </a:p>
        </p:txBody>
      </p:sp>
      <p:sp>
        <p:nvSpPr>
          <p:cNvPr id="6" name="Content Placeholder 5"/>
          <p:cNvSpPr>
            <a:spLocks noGrp="1"/>
          </p:cNvSpPr>
          <p:nvPr>
            <p:ph sz="quarter" idx="4"/>
          </p:nvPr>
        </p:nvSpPr>
        <p:spPr>
          <a:xfrm>
            <a:off x="10825461" y="11058863"/>
            <a:ext cx="9090826" cy="1626592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F50D15C0-2823-418F-9990-47AAA496313E}" type="datetimeFigureOut">
              <a:rPr lang="it-IT" smtClean="0"/>
              <a:t>08/11/2023</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93874B71-1B6E-4DCC-A8E7-6DF6F55EEB19}" type="slidenum">
              <a:rPr lang="it-IT" smtClean="0"/>
              <a:t>‹N›</a:t>
            </a:fld>
            <a:endParaRPr lang="it-IT"/>
          </a:p>
        </p:txBody>
      </p:sp>
    </p:spTree>
    <p:extLst>
      <p:ext uri="{BB962C8B-B14F-4D97-AF65-F5344CB8AC3E}">
        <p14:creationId xmlns:p14="http://schemas.microsoft.com/office/powerpoint/2010/main" val="4095576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F50D15C0-2823-418F-9990-47AAA496313E}" type="datetimeFigureOut">
              <a:rPr lang="it-IT" smtClean="0"/>
              <a:t>08/11/2023</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93874B71-1B6E-4DCC-A8E7-6DF6F55EEB19}" type="slidenum">
              <a:rPr lang="it-IT" smtClean="0"/>
              <a:t>‹N›</a:t>
            </a:fld>
            <a:endParaRPr lang="it-IT"/>
          </a:p>
        </p:txBody>
      </p:sp>
    </p:spTree>
    <p:extLst>
      <p:ext uri="{BB962C8B-B14F-4D97-AF65-F5344CB8AC3E}">
        <p14:creationId xmlns:p14="http://schemas.microsoft.com/office/powerpoint/2010/main" val="1545431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15C0-2823-418F-9990-47AAA496313E}" type="datetimeFigureOut">
              <a:rPr lang="it-IT" smtClean="0"/>
              <a:t>08/11/2023</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93874B71-1B6E-4DCC-A8E7-6DF6F55EEB19}" type="slidenum">
              <a:rPr lang="it-IT" smtClean="0"/>
              <a:t>‹N›</a:t>
            </a:fld>
            <a:endParaRPr lang="it-IT"/>
          </a:p>
        </p:txBody>
      </p:sp>
    </p:spTree>
    <p:extLst>
      <p:ext uri="{BB962C8B-B14F-4D97-AF65-F5344CB8AC3E}">
        <p14:creationId xmlns:p14="http://schemas.microsoft.com/office/powerpoint/2010/main" val="88697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472909" y="2018348"/>
            <a:ext cx="6896776" cy="7064216"/>
          </a:xfrm>
        </p:spPr>
        <p:txBody>
          <a:bodyPr anchor="b"/>
          <a:lstStyle>
            <a:lvl1pPr>
              <a:defRPr sz="7483"/>
            </a:lvl1pPr>
          </a:lstStyle>
          <a:p>
            <a:r>
              <a:rPr lang="it-IT"/>
              <a:t>Fare clic per modificare lo stile del titolo dello schema</a:t>
            </a:r>
            <a:endParaRPr lang="en-US" dirty="0"/>
          </a:p>
        </p:txBody>
      </p:sp>
      <p:sp>
        <p:nvSpPr>
          <p:cNvPr id="3" name="Content Placeholder 2"/>
          <p:cNvSpPr>
            <a:spLocks noGrp="1"/>
          </p:cNvSpPr>
          <p:nvPr>
            <p:ph idx="1"/>
          </p:nvPr>
        </p:nvSpPr>
        <p:spPr>
          <a:xfrm>
            <a:off x="9090826" y="4359077"/>
            <a:ext cx="10825460" cy="21515024"/>
          </a:xfrm>
        </p:spPr>
        <p:txBody>
          <a:bodyPr/>
          <a:lstStyle>
            <a:lvl1pPr>
              <a:defRPr sz="7483"/>
            </a:lvl1pPr>
            <a:lvl2pPr>
              <a:defRPr sz="6548"/>
            </a:lvl2pPr>
            <a:lvl3pPr>
              <a:defRPr sz="5612"/>
            </a:lvl3pPr>
            <a:lvl4pPr>
              <a:defRPr sz="4677"/>
            </a:lvl4pPr>
            <a:lvl5pPr>
              <a:defRPr sz="4677"/>
            </a:lvl5pPr>
            <a:lvl6pPr>
              <a:defRPr sz="4677"/>
            </a:lvl6pPr>
            <a:lvl7pPr>
              <a:defRPr sz="4677"/>
            </a:lvl7pPr>
            <a:lvl8pPr>
              <a:defRPr sz="4677"/>
            </a:lvl8pPr>
            <a:lvl9pPr>
              <a:defRPr sz="4677"/>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472909" y="9082564"/>
            <a:ext cx="6896776" cy="16826573"/>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F50D15C0-2823-418F-9990-47AAA496313E}" type="datetimeFigureOut">
              <a:rPr lang="it-IT" smtClean="0"/>
              <a:t>08/11/2023</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93874B71-1B6E-4DCC-A8E7-6DF6F55EEB19}" type="slidenum">
              <a:rPr lang="it-IT" smtClean="0"/>
              <a:t>‹N›</a:t>
            </a:fld>
            <a:endParaRPr lang="it-IT"/>
          </a:p>
        </p:txBody>
      </p:sp>
    </p:spTree>
    <p:extLst>
      <p:ext uri="{BB962C8B-B14F-4D97-AF65-F5344CB8AC3E}">
        <p14:creationId xmlns:p14="http://schemas.microsoft.com/office/powerpoint/2010/main" val="4217248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472909" y="2018348"/>
            <a:ext cx="6896776" cy="7064216"/>
          </a:xfrm>
        </p:spPr>
        <p:txBody>
          <a:bodyPr anchor="b"/>
          <a:lstStyle>
            <a:lvl1pPr>
              <a:defRPr sz="7483"/>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9090826" y="4359077"/>
            <a:ext cx="10825460" cy="21515024"/>
          </a:xfrm>
        </p:spPr>
        <p:txBody>
          <a:bodyPr anchor="t"/>
          <a:lstStyle>
            <a:lvl1pPr marL="0" indent="0">
              <a:buNone/>
              <a:defRPr sz="7483"/>
            </a:lvl1pPr>
            <a:lvl2pPr marL="1069162" indent="0">
              <a:buNone/>
              <a:defRPr sz="6548"/>
            </a:lvl2pPr>
            <a:lvl3pPr marL="2138324" indent="0">
              <a:buNone/>
              <a:defRPr sz="5612"/>
            </a:lvl3pPr>
            <a:lvl4pPr marL="3207487" indent="0">
              <a:buNone/>
              <a:defRPr sz="4677"/>
            </a:lvl4pPr>
            <a:lvl5pPr marL="4276649" indent="0">
              <a:buNone/>
              <a:defRPr sz="4677"/>
            </a:lvl5pPr>
            <a:lvl6pPr marL="5345811" indent="0">
              <a:buNone/>
              <a:defRPr sz="4677"/>
            </a:lvl6pPr>
            <a:lvl7pPr marL="6414973" indent="0">
              <a:buNone/>
              <a:defRPr sz="4677"/>
            </a:lvl7pPr>
            <a:lvl8pPr marL="7484135" indent="0">
              <a:buNone/>
              <a:defRPr sz="4677"/>
            </a:lvl8pPr>
            <a:lvl9pPr marL="8553298" indent="0">
              <a:buNone/>
              <a:defRPr sz="4677"/>
            </a:lvl9pPr>
          </a:lstStyle>
          <a:p>
            <a:r>
              <a:rPr lang="it-IT"/>
              <a:t>Fare clic sull'icona per inserire un'immagine</a:t>
            </a:r>
            <a:endParaRPr lang="en-US" dirty="0"/>
          </a:p>
        </p:txBody>
      </p:sp>
      <p:sp>
        <p:nvSpPr>
          <p:cNvPr id="4" name="Text Placeholder 3"/>
          <p:cNvSpPr>
            <a:spLocks noGrp="1"/>
          </p:cNvSpPr>
          <p:nvPr>
            <p:ph type="body" sz="half" idx="2"/>
          </p:nvPr>
        </p:nvSpPr>
        <p:spPr>
          <a:xfrm>
            <a:off x="1472909" y="9082564"/>
            <a:ext cx="6896776" cy="16826573"/>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F50D15C0-2823-418F-9990-47AAA496313E}" type="datetimeFigureOut">
              <a:rPr lang="it-IT" smtClean="0"/>
              <a:t>08/11/2023</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93874B71-1B6E-4DCC-A8E7-6DF6F55EEB19}" type="slidenum">
              <a:rPr lang="it-IT" smtClean="0"/>
              <a:t>‹N›</a:t>
            </a:fld>
            <a:endParaRPr lang="it-IT"/>
          </a:p>
        </p:txBody>
      </p:sp>
    </p:spTree>
    <p:extLst>
      <p:ext uri="{BB962C8B-B14F-4D97-AF65-F5344CB8AC3E}">
        <p14:creationId xmlns:p14="http://schemas.microsoft.com/office/powerpoint/2010/main" val="30120565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124" y="1611882"/>
            <a:ext cx="18443377" cy="5851808"/>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470124" y="8059374"/>
            <a:ext cx="18443377" cy="19209345"/>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1470124" y="28060644"/>
            <a:ext cx="4811316" cy="1611875"/>
          </a:xfrm>
          <a:prstGeom prst="rect">
            <a:avLst/>
          </a:prstGeom>
        </p:spPr>
        <p:txBody>
          <a:bodyPr vert="horz" lIns="91440" tIns="45720" rIns="91440" bIns="45720" rtlCol="0" anchor="ctr"/>
          <a:lstStyle>
            <a:lvl1pPr algn="l">
              <a:defRPr sz="2806">
                <a:solidFill>
                  <a:schemeClr val="tx1">
                    <a:tint val="75000"/>
                  </a:schemeClr>
                </a:solidFill>
              </a:defRPr>
            </a:lvl1pPr>
          </a:lstStyle>
          <a:p>
            <a:fld id="{F50D15C0-2823-418F-9990-47AAA496313E}" type="datetimeFigureOut">
              <a:rPr lang="it-IT" smtClean="0"/>
              <a:t>08/11/2023</a:t>
            </a:fld>
            <a:endParaRPr lang="it-IT"/>
          </a:p>
        </p:txBody>
      </p:sp>
      <p:sp>
        <p:nvSpPr>
          <p:cNvPr id="5" name="Footer Placeholder 4"/>
          <p:cNvSpPr>
            <a:spLocks noGrp="1"/>
          </p:cNvSpPr>
          <p:nvPr>
            <p:ph type="ftr" sz="quarter" idx="3"/>
          </p:nvPr>
        </p:nvSpPr>
        <p:spPr>
          <a:xfrm>
            <a:off x="7083326" y="28060644"/>
            <a:ext cx="7216973" cy="1611875"/>
          </a:xfrm>
          <a:prstGeom prst="rect">
            <a:avLst/>
          </a:prstGeom>
        </p:spPr>
        <p:txBody>
          <a:bodyPr vert="horz" lIns="91440" tIns="45720" rIns="91440" bIns="45720" rtlCol="0" anchor="ctr"/>
          <a:lstStyle>
            <a:lvl1pPr algn="ctr">
              <a:defRPr sz="2806">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15102185" y="28060644"/>
            <a:ext cx="4811316" cy="1611875"/>
          </a:xfrm>
          <a:prstGeom prst="rect">
            <a:avLst/>
          </a:prstGeom>
        </p:spPr>
        <p:txBody>
          <a:bodyPr vert="horz" lIns="91440" tIns="45720" rIns="91440" bIns="45720" rtlCol="0" anchor="ctr"/>
          <a:lstStyle>
            <a:lvl1pPr algn="r">
              <a:defRPr sz="2806">
                <a:solidFill>
                  <a:schemeClr val="tx1">
                    <a:tint val="75000"/>
                  </a:schemeClr>
                </a:solidFill>
              </a:defRPr>
            </a:lvl1pPr>
          </a:lstStyle>
          <a:p>
            <a:fld id="{93874B71-1B6E-4DCC-A8E7-6DF6F55EEB19}" type="slidenum">
              <a:rPr lang="it-IT" smtClean="0"/>
              <a:t>‹N›</a:t>
            </a:fld>
            <a:endParaRPr lang="it-IT"/>
          </a:p>
        </p:txBody>
      </p:sp>
    </p:spTree>
    <p:extLst>
      <p:ext uri="{BB962C8B-B14F-4D97-AF65-F5344CB8AC3E}">
        <p14:creationId xmlns:p14="http://schemas.microsoft.com/office/powerpoint/2010/main" val="34686327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138324" rtl="0" eaLnBrk="1" latinLnBrk="0" hangingPunct="1">
        <a:lnSpc>
          <a:spcPct val="90000"/>
        </a:lnSpc>
        <a:spcBef>
          <a:spcPct val="0"/>
        </a:spcBef>
        <a:buNone/>
        <a:defRPr sz="10289" kern="1200">
          <a:solidFill>
            <a:schemeClr val="tx1"/>
          </a:solidFill>
          <a:latin typeface="+mj-lt"/>
          <a:ea typeface="+mj-ea"/>
          <a:cs typeface="+mj-cs"/>
        </a:defRPr>
      </a:lvl1pPr>
    </p:titleStyle>
    <p:bodyStyle>
      <a:lvl1pPr marL="534581" indent="-534581" algn="l" defTabSz="2138324" rtl="0" eaLnBrk="1" latinLnBrk="0" hangingPunct="1">
        <a:lnSpc>
          <a:spcPct val="90000"/>
        </a:lnSpc>
        <a:spcBef>
          <a:spcPts val="2339"/>
        </a:spcBef>
        <a:buFont typeface="Arial" panose="020B0604020202020204" pitchFamily="34" charset="0"/>
        <a:buChar char="•"/>
        <a:defRPr sz="6548" kern="1200">
          <a:solidFill>
            <a:schemeClr val="tx1"/>
          </a:solidFill>
          <a:latin typeface="+mn-lt"/>
          <a:ea typeface="+mn-ea"/>
          <a:cs typeface="+mn-cs"/>
        </a:defRPr>
      </a:lvl1pPr>
      <a:lvl2pPr marL="1603743" indent="-534581" algn="l" defTabSz="2138324" rtl="0" eaLnBrk="1" latinLnBrk="0" hangingPunct="1">
        <a:lnSpc>
          <a:spcPct val="90000"/>
        </a:lnSpc>
        <a:spcBef>
          <a:spcPts val="1169"/>
        </a:spcBef>
        <a:buFont typeface="Arial" panose="020B0604020202020204" pitchFamily="34" charset="0"/>
        <a:buChar char="•"/>
        <a:defRPr sz="5612" kern="1200">
          <a:solidFill>
            <a:schemeClr val="tx1"/>
          </a:solidFill>
          <a:latin typeface="+mn-lt"/>
          <a:ea typeface="+mn-ea"/>
          <a:cs typeface="+mn-cs"/>
        </a:defRPr>
      </a:lvl2pPr>
      <a:lvl3pPr marL="2672906" indent="-534581" algn="l" defTabSz="2138324" rtl="0" eaLnBrk="1" latinLnBrk="0" hangingPunct="1">
        <a:lnSpc>
          <a:spcPct val="90000"/>
        </a:lnSpc>
        <a:spcBef>
          <a:spcPts val="1169"/>
        </a:spcBef>
        <a:buFont typeface="Arial" panose="020B0604020202020204" pitchFamily="34" charset="0"/>
        <a:buChar char="•"/>
        <a:defRPr sz="4677" kern="1200">
          <a:solidFill>
            <a:schemeClr val="tx1"/>
          </a:solidFill>
          <a:latin typeface="+mn-lt"/>
          <a:ea typeface="+mn-ea"/>
          <a:cs typeface="+mn-cs"/>
        </a:defRPr>
      </a:lvl3pPr>
      <a:lvl4pPr marL="3742068"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4pPr>
      <a:lvl5pPr marL="4811230"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5pPr>
      <a:lvl6pPr marL="5880392"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6pPr>
      <a:lvl7pPr marL="6949554"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7pPr>
      <a:lvl8pPr marL="8018717"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8pPr>
      <a:lvl9pPr marL="9087879"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9pPr>
    </p:bodyStyle>
    <p:otherStyle>
      <a:defPPr>
        <a:defRPr lang="en-US"/>
      </a:defPPr>
      <a:lvl1pPr marL="0" algn="l" defTabSz="2138324" rtl="0" eaLnBrk="1" latinLnBrk="0" hangingPunct="1">
        <a:defRPr sz="4209" kern="1200">
          <a:solidFill>
            <a:schemeClr val="tx1"/>
          </a:solidFill>
          <a:latin typeface="+mn-lt"/>
          <a:ea typeface="+mn-ea"/>
          <a:cs typeface="+mn-cs"/>
        </a:defRPr>
      </a:lvl1pPr>
      <a:lvl2pPr marL="1069162" algn="l" defTabSz="2138324" rtl="0" eaLnBrk="1" latinLnBrk="0" hangingPunct="1">
        <a:defRPr sz="4209" kern="1200">
          <a:solidFill>
            <a:schemeClr val="tx1"/>
          </a:solidFill>
          <a:latin typeface="+mn-lt"/>
          <a:ea typeface="+mn-ea"/>
          <a:cs typeface="+mn-cs"/>
        </a:defRPr>
      </a:lvl2pPr>
      <a:lvl3pPr marL="2138324" algn="l" defTabSz="2138324" rtl="0" eaLnBrk="1" latinLnBrk="0" hangingPunct="1">
        <a:defRPr sz="4209" kern="1200">
          <a:solidFill>
            <a:schemeClr val="tx1"/>
          </a:solidFill>
          <a:latin typeface="+mn-lt"/>
          <a:ea typeface="+mn-ea"/>
          <a:cs typeface="+mn-cs"/>
        </a:defRPr>
      </a:lvl3pPr>
      <a:lvl4pPr marL="3207487" algn="l" defTabSz="2138324" rtl="0" eaLnBrk="1" latinLnBrk="0" hangingPunct="1">
        <a:defRPr sz="4209" kern="1200">
          <a:solidFill>
            <a:schemeClr val="tx1"/>
          </a:solidFill>
          <a:latin typeface="+mn-lt"/>
          <a:ea typeface="+mn-ea"/>
          <a:cs typeface="+mn-cs"/>
        </a:defRPr>
      </a:lvl4pPr>
      <a:lvl5pPr marL="4276649" algn="l" defTabSz="2138324" rtl="0" eaLnBrk="1" latinLnBrk="0" hangingPunct="1">
        <a:defRPr sz="4209" kern="1200">
          <a:solidFill>
            <a:schemeClr val="tx1"/>
          </a:solidFill>
          <a:latin typeface="+mn-lt"/>
          <a:ea typeface="+mn-ea"/>
          <a:cs typeface="+mn-cs"/>
        </a:defRPr>
      </a:lvl5pPr>
      <a:lvl6pPr marL="5345811" algn="l" defTabSz="2138324" rtl="0" eaLnBrk="1" latinLnBrk="0" hangingPunct="1">
        <a:defRPr sz="4209" kern="1200">
          <a:solidFill>
            <a:schemeClr val="tx1"/>
          </a:solidFill>
          <a:latin typeface="+mn-lt"/>
          <a:ea typeface="+mn-ea"/>
          <a:cs typeface="+mn-cs"/>
        </a:defRPr>
      </a:lvl6pPr>
      <a:lvl7pPr marL="6414973" algn="l" defTabSz="2138324" rtl="0" eaLnBrk="1" latinLnBrk="0" hangingPunct="1">
        <a:defRPr sz="4209" kern="1200">
          <a:solidFill>
            <a:schemeClr val="tx1"/>
          </a:solidFill>
          <a:latin typeface="+mn-lt"/>
          <a:ea typeface="+mn-ea"/>
          <a:cs typeface="+mn-cs"/>
        </a:defRPr>
      </a:lvl7pPr>
      <a:lvl8pPr marL="7484135" algn="l" defTabSz="2138324" rtl="0" eaLnBrk="1" latinLnBrk="0" hangingPunct="1">
        <a:defRPr sz="4209" kern="1200">
          <a:solidFill>
            <a:schemeClr val="tx1"/>
          </a:solidFill>
          <a:latin typeface="+mn-lt"/>
          <a:ea typeface="+mn-ea"/>
          <a:cs typeface="+mn-cs"/>
        </a:defRPr>
      </a:lvl8pPr>
      <a:lvl9pPr marL="8553298" algn="l" defTabSz="2138324" rtl="0" eaLnBrk="1" latinLnBrk="0" hangingPunct="1">
        <a:defRPr sz="420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6.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5.png"/><Relationship Id="rId2" Type="http://schemas.openxmlformats.org/officeDocument/2006/relationships/image" Target="../media/image1.png"/><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hyperlink" Target="https://gallica.bnf.fr/ark:/12148/bpt6k1047050b/f333.item" TargetMode="External"/><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object 7">
            <a:extLst>
              <a:ext uri="{FF2B5EF4-FFF2-40B4-BE49-F238E27FC236}">
                <a16:creationId xmlns:a16="http://schemas.microsoft.com/office/drawing/2014/main" id="{1A8AF011-0514-3225-BD07-A03C5FD46D9A}"/>
              </a:ext>
            </a:extLst>
          </p:cNvPr>
          <p:cNvGrpSpPr/>
          <p:nvPr/>
        </p:nvGrpSpPr>
        <p:grpSpPr>
          <a:xfrm>
            <a:off x="127345" y="8110681"/>
            <a:ext cx="11311573" cy="1109709"/>
            <a:chOff x="478408" y="3591944"/>
            <a:chExt cx="9319895" cy="1766570"/>
          </a:xfrm>
          <a:solidFill>
            <a:schemeClr val="accent6">
              <a:lumMod val="60000"/>
              <a:lumOff val="40000"/>
            </a:schemeClr>
          </a:solidFill>
          <a:effectLst>
            <a:outerShdw blurRad="50800" dist="38100" dir="2700000" algn="tl" rotWithShape="0">
              <a:prstClr val="black">
                <a:alpha val="40000"/>
              </a:prstClr>
            </a:outerShdw>
            <a:reflection blurRad="6350" stA="52000" endA="300" endPos="35000" dir="5400000" sy="-100000" algn="bl" rotWithShape="0"/>
          </a:effectLst>
        </p:grpSpPr>
        <p:sp>
          <p:nvSpPr>
            <p:cNvPr id="44" name="object 8">
              <a:extLst>
                <a:ext uri="{FF2B5EF4-FFF2-40B4-BE49-F238E27FC236}">
                  <a16:creationId xmlns:a16="http://schemas.microsoft.com/office/drawing/2014/main" id="{E23EF87C-FB3E-AFC7-8E03-8A3DF77B95E0}"/>
                </a:ext>
              </a:extLst>
            </p:cNvPr>
            <p:cNvSpPr/>
            <p:nvPr/>
          </p:nvSpPr>
          <p:spPr>
            <a:xfrm>
              <a:off x="485393" y="3598929"/>
              <a:ext cx="9305925" cy="1752600"/>
            </a:xfrm>
            <a:custGeom>
              <a:avLst/>
              <a:gdLst/>
              <a:ahLst/>
              <a:cxnLst/>
              <a:rect l="l" t="t" r="r" b="b"/>
              <a:pathLst>
                <a:path w="9305925" h="1752600">
                  <a:moveTo>
                    <a:pt x="9205531" y="0"/>
                  </a:moveTo>
                  <a:lnTo>
                    <a:pt x="100012" y="0"/>
                  </a:lnTo>
                  <a:lnTo>
                    <a:pt x="61084" y="7859"/>
                  </a:lnTo>
                  <a:lnTo>
                    <a:pt x="29294" y="29294"/>
                  </a:lnTo>
                  <a:lnTo>
                    <a:pt x="7859" y="61084"/>
                  </a:lnTo>
                  <a:lnTo>
                    <a:pt x="0" y="100012"/>
                  </a:lnTo>
                  <a:lnTo>
                    <a:pt x="0" y="1652574"/>
                  </a:lnTo>
                  <a:lnTo>
                    <a:pt x="7859" y="1691510"/>
                  </a:lnTo>
                  <a:lnTo>
                    <a:pt x="29294" y="1723304"/>
                  </a:lnTo>
                  <a:lnTo>
                    <a:pt x="61084" y="1744739"/>
                  </a:lnTo>
                  <a:lnTo>
                    <a:pt x="100012" y="1752600"/>
                  </a:lnTo>
                  <a:lnTo>
                    <a:pt x="9205531" y="1752600"/>
                  </a:lnTo>
                  <a:lnTo>
                    <a:pt x="9244459" y="1744739"/>
                  </a:lnTo>
                  <a:lnTo>
                    <a:pt x="9276249" y="1723304"/>
                  </a:lnTo>
                  <a:lnTo>
                    <a:pt x="9297684" y="1691510"/>
                  </a:lnTo>
                  <a:lnTo>
                    <a:pt x="9305544" y="1652574"/>
                  </a:lnTo>
                  <a:lnTo>
                    <a:pt x="9305544" y="100012"/>
                  </a:lnTo>
                  <a:lnTo>
                    <a:pt x="9297684" y="61084"/>
                  </a:lnTo>
                  <a:lnTo>
                    <a:pt x="9276249" y="29294"/>
                  </a:lnTo>
                  <a:lnTo>
                    <a:pt x="9244459" y="7859"/>
                  </a:lnTo>
                  <a:lnTo>
                    <a:pt x="9205531" y="0"/>
                  </a:lnTo>
                  <a:close/>
                </a:path>
              </a:pathLst>
            </a:custGeom>
            <a:grpFill/>
            <a:ln>
              <a:solidFill>
                <a:schemeClr val="accent6">
                  <a:lumMod val="60000"/>
                  <a:lumOff val="40000"/>
                </a:schemeClr>
              </a:solidFill>
            </a:ln>
          </p:spPr>
          <p:txBody>
            <a:bodyPr wrap="square" lIns="0" tIns="0" rIns="0" bIns="0" rtlCol="0"/>
            <a:lstStyle/>
            <a:p>
              <a:endParaRPr/>
            </a:p>
          </p:txBody>
        </p:sp>
        <p:sp>
          <p:nvSpPr>
            <p:cNvPr id="45" name="object 9">
              <a:extLst>
                <a:ext uri="{FF2B5EF4-FFF2-40B4-BE49-F238E27FC236}">
                  <a16:creationId xmlns:a16="http://schemas.microsoft.com/office/drawing/2014/main" id="{83C8A618-E77A-E625-2E95-1F338A834362}"/>
                </a:ext>
              </a:extLst>
            </p:cNvPr>
            <p:cNvSpPr/>
            <p:nvPr/>
          </p:nvSpPr>
          <p:spPr>
            <a:xfrm>
              <a:off x="485393" y="3598929"/>
              <a:ext cx="9305925" cy="1752600"/>
            </a:xfrm>
            <a:custGeom>
              <a:avLst/>
              <a:gdLst/>
              <a:ahLst/>
              <a:cxnLst/>
              <a:rect l="l" t="t" r="r" b="b"/>
              <a:pathLst>
                <a:path w="9305925" h="1752600">
                  <a:moveTo>
                    <a:pt x="0" y="100012"/>
                  </a:moveTo>
                  <a:lnTo>
                    <a:pt x="7859" y="61084"/>
                  </a:lnTo>
                  <a:lnTo>
                    <a:pt x="29294" y="29294"/>
                  </a:lnTo>
                  <a:lnTo>
                    <a:pt x="61084" y="7859"/>
                  </a:lnTo>
                  <a:lnTo>
                    <a:pt x="100012" y="0"/>
                  </a:lnTo>
                  <a:lnTo>
                    <a:pt x="9205531" y="0"/>
                  </a:lnTo>
                  <a:lnTo>
                    <a:pt x="9244459" y="7859"/>
                  </a:lnTo>
                  <a:lnTo>
                    <a:pt x="9276249" y="29294"/>
                  </a:lnTo>
                  <a:lnTo>
                    <a:pt x="9297684" y="61084"/>
                  </a:lnTo>
                  <a:lnTo>
                    <a:pt x="9305544" y="100012"/>
                  </a:lnTo>
                  <a:lnTo>
                    <a:pt x="9305544" y="1652574"/>
                  </a:lnTo>
                  <a:lnTo>
                    <a:pt x="9297684" y="1691510"/>
                  </a:lnTo>
                  <a:lnTo>
                    <a:pt x="9276249" y="1723304"/>
                  </a:lnTo>
                  <a:lnTo>
                    <a:pt x="9244459" y="1744739"/>
                  </a:lnTo>
                  <a:lnTo>
                    <a:pt x="9205531" y="1752600"/>
                  </a:lnTo>
                  <a:lnTo>
                    <a:pt x="100012" y="1752600"/>
                  </a:lnTo>
                  <a:lnTo>
                    <a:pt x="61084" y="1744739"/>
                  </a:lnTo>
                  <a:lnTo>
                    <a:pt x="29294" y="1723304"/>
                  </a:lnTo>
                  <a:lnTo>
                    <a:pt x="7859" y="1691510"/>
                  </a:lnTo>
                  <a:lnTo>
                    <a:pt x="0" y="1652574"/>
                  </a:lnTo>
                  <a:lnTo>
                    <a:pt x="0" y="100012"/>
                  </a:lnTo>
                  <a:close/>
                </a:path>
              </a:pathLst>
            </a:custGeom>
            <a:grpFill/>
            <a:ln w="13804">
              <a:solidFill>
                <a:schemeClr val="accent6">
                  <a:lumMod val="60000"/>
                  <a:lumOff val="40000"/>
                </a:schemeClr>
              </a:solidFill>
            </a:ln>
          </p:spPr>
          <p:txBody>
            <a:bodyPr wrap="square" lIns="0" tIns="0" rIns="0" bIns="0" rtlCol="0"/>
            <a:lstStyle/>
            <a:p>
              <a:endParaRPr/>
            </a:p>
          </p:txBody>
        </p:sp>
      </p:grpSp>
      <p:grpSp>
        <p:nvGrpSpPr>
          <p:cNvPr id="25" name="object 7">
            <a:extLst>
              <a:ext uri="{FF2B5EF4-FFF2-40B4-BE49-F238E27FC236}">
                <a16:creationId xmlns:a16="http://schemas.microsoft.com/office/drawing/2014/main" id="{336BA120-6592-5CE2-A20D-4ED3A93763A6}"/>
              </a:ext>
            </a:extLst>
          </p:cNvPr>
          <p:cNvGrpSpPr/>
          <p:nvPr/>
        </p:nvGrpSpPr>
        <p:grpSpPr>
          <a:xfrm>
            <a:off x="129315" y="4730662"/>
            <a:ext cx="11311573" cy="3214793"/>
            <a:chOff x="478408" y="3591944"/>
            <a:chExt cx="9319895" cy="1766570"/>
          </a:xfrm>
          <a:effectLst>
            <a:outerShdw blurRad="50800" dist="38100" dir="2700000" algn="tl" rotWithShape="0">
              <a:prstClr val="black">
                <a:alpha val="40000"/>
              </a:prstClr>
            </a:outerShdw>
            <a:reflection blurRad="6350" stA="52000" endA="300" endPos="35000" dir="5400000" sy="-100000" algn="bl" rotWithShape="0"/>
          </a:effectLst>
        </p:grpSpPr>
        <p:sp>
          <p:nvSpPr>
            <p:cNvPr id="27" name="object 8">
              <a:extLst>
                <a:ext uri="{FF2B5EF4-FFF2-40B4-BE49-F238E27FC236}">
                  <a16:creationId xmlns:a16="http://schemas.microsoft.com/office/drawing/2014/main" id="{4E301279-C472-9261-146C-29D245EC89F6}"/>
                </a:ext>
              </a:extLst>
            </p:cNvPr>
            <p:cNvSpPr/>
            <p:nvPr/>
          </p:nvSpPr>
          <p:spPr>
            <a:xfrm>
              <a:off x="485393" y="3598929"/>
              <a:ext cx="9305925" cy="1752600"/>
            </a:xfrm>
            <a:custGeom>
              <a:avLst/>
              <a:gdLst/>
              <a:ahLst/>
              <a:cxnLst/>
              <a:rect l="l" t="t" r="r" b="b"/>
              <a:pathLst>
                <a:path w="9305925" h="1752600">
                  <a:moveTo>
                    <a:pt x="9205531" y="0"/>
                  </a:moveTo>
                  <a:lnTo>
                    <a:pt x="100012" y="0"/>
                  </a:lnTo>
                  <a:lnTo>
                    <a:pt x="61084" y="7859"/>
                  </a:lnTo>
                  <a:lnTo>
                    <a:pt x="29294" y="29294"/>
                  </a:lnTo>
                  <a:lnTo>
                    <a:pt x="7859" y="61084"/>
                  </a:lnTo>
                  <a:lnTo>
                    <a:pt x="0" y="100012"/>
                  </a:lnTo>
                  <a:lnTo>
                    <a:pt x="0" y="1652574"/>
                  </a:lnTo>
                  <a:lnTo>
                    <a:pt x="7859" y="1691510"/>
                  </a:lnTo>
                  <a:lnTo>
                    <a:pt x="29294" y="1723304"/>
                  </a:lnTo>
                  <a:lnTo>
                    <a:pt x="61084" y="1744739"/>
                  </a:lnTo>
                  <a:lnTo>
                    <a:pt x="100012" y="1752600"/>
                  </a:lnTo>
                  <a:lnTo>
                    <a:pt x="9205531" y="1752600"/>
                  </a:lnTo>
                  <a:lnTo>
                    <a:pt x="9244459" y="1744739"/>
                  </a:lnTo>
                  <a:lnTo>
                    <a:pt x="9276249" y="1723304"/>
                  </a:lnTo>
                  <a:lnTo>
                    <a:pt x="9297684" y="1691510"/>
                  </a:lnTo>
                  <a:lnTo>
                    <a:pt x="9305544" y="1652574"/>
                  </a:lnTo>
                  <a:lnTo>
                    <a:pt x="9305544" y="100012"/>
                  </a:lnTo>
                  <a:lnTo>
                    <a:pt x="9297684" y="61084"/>
                  </a:lnTo>
                  <a:lnTo>
                    <a:pt x="9276249" y="29294"/>
                  </a:lnTo>
                  <a:lnTo>
                    <a:pt x="9244459" y="7859"/>
                  </a:lnTo>
                  <a:lnTo>
                    <a:pt x="9205531" y="0"/>
                  </a:lnTo>
                  <a:close/>
                </a:path>
              </a:pathLst>
            </a:custGeom>
            <a:solidFill>
              <a:srgbClr val="F7ECD3"/>
            </a:solidFill>
          </p:spPr>
          <p:txBody>
            <a:bodyPr wrap="square" lIns="0" tIns="0" rIns="0" bIns="0" rtlCol="0"/>
            <a:lstStyle/>
            <a:p>
              <a:endParaRPr/>
            </a:p>
          </p:txBody>
        </p:sp>
        <p:sp>
          <p:nvSpPr>
            <p:cNvPr id="28" name="object 9">
              <a:extLst>
                <a:ext uri="{FF2B5EF4-FFF2-40B4-BE49-F238E27FC236}">
                  <a16:creationId xmlns:a16="http://schemas.microsoft.com/office/drawing/2014/main" id="{789D0D22-5BC5-58DB-F841-79E4426072E9}"/>
                </a:ext>
              </a:extLst>
            </p:cNvPr>
            <p:cNvSpPr/>
            <p:nvPr/>
          </p:nvSpPr>
          <p:spPr>
            <a:xfrm>
              <a:off x="485393" y="3598929"/>
              <a:ext cx="9305925" cy="1752600"/>
            </a:xfrm>
            <a:custGeom>
              <a:avLst/>
              <a:gdLst/>
              <a:ahLst/>
              <a:cxnLst/>
              <a:rect l="l" t="t" r="r" b="b"/>
              <a:pathLst>
                <a:path w="9305925" h="1752600">
                  <a:moveTo>
                    <a:pt x="0" y="100012"/>
                  </a:moveTo>
                  <a:lnTo>
                    <a:pt x="7859" y="61084"/>
                  </a:lnTo>
                  <a:lnTo>
                    <a:pt x="29294" y="29294"/>
                  </a:lnTo>
                  <a:lnTo>
                    <a:pt x="61084" y="7859"/>
                  </a:lnTo>
                  <a:lnTo>
                    <a:pt x="100012" y="0"/>
                  </a:lnTo>
                  <a:lnTo>
                    <a:pt x="9205531" y="0"/>
                  </a:lnTo>
                  <a:lnTo>
                    <a:pt x="9244459" y="7859"/>
                  </a:lnTo>
                  <a:lnTo>
                    <a:pt x="9276249" y="29294"/>
                  </a:lnTo>
                  <a:lnTo>
                    <a:pt x="9297684" y="61084"/>
                  </a:lnTo>
                  <a:lnTo>
                    <a:pt x="9305544" y="100012"/>
                  </a:lnTo>
                  <a:lnTo>
                    <a:pt x="9305544" y="1652574"/>
                  </a:lnTo>
                  <a:lnTo>
                    <a:pt x="9297684" y="1691510"/>
                  </a:lnTo>
                  <a:lnTo>
                    <a:pt x="9276249" y="1723304"/>
                  </a:lnTo>
                  <a:lnTo>
                    <a:pt x="9244459" y="1744739"/>
                  </a:lnTo>
                  <a:lnTo>
                    <a:pt x="9205531" y="1752600"/>
                  </a:lnTo>
                  <a:lnTo>
                    <a:pt x="100012" y="1752600"/>
                  </a:lnTo>
                  <a:lnTo>
                    <a:pt x="61084" y="1744739"/>
                  </a:lnTo>
                  <a:lnTo>
                    <a:pt x="29294" y="1723304"/>
                  </a:lnTo>
                  <a:lnTo>
                    <a:pt x="7859" y="1691510"/>
                  </a:lnTo>
                  <a:lnTo>
                    <a:pt x="0" y="1652574"/>
                  </a:lnTo>
                  <a:lnTo>
                    <a:pt x="0" y="100012"/>
                  </a:lnTo>
                  <a:close/>
                </a:path>
              </a:pathLst>
            </a:custGeom>
            <a:ln w="13804">
              <a:solidFill>
                <a:srgbClr val="EEDBA9"/>
              </a:solidFill>
            </a:ln>
          </p:spPr>
          <p:txBody>
            <a:bodyPr wrap="square" lIns="0" tIns="0" rIns="0" bIns="0" rtlCol="0"/>
            <a:lstStyle/>
            <a:p>
              <a:endParaRPr/>
            </a:p>
          </p:txBody>
        </p:sp>
      </p:grpSp>
      <p:pic>
        <p:nvPicPr>
          <p:cNvPr id="5" name="Immagine 4">
            <a:extLst>
              <a:ext uri="{FF2B5EF4-FFF2-40B4-BE49-F238E27FC236}">
                <a16:creationId xmlns:a16="http://schemas.microsoft.com/office/drawing/2014/main" id="{3F0A5ED0-660F-39E5-8FC8-2E61EEAB7580}"/>
              </a:ext>
            </a:extLst>
          </p:cNvPr>
          <p:cNvPicPr>
            <a:picLocks noChangeAspect="1"/>
          </p:cNvPicPr>
          <p:nvPr/>
        </p:nvPicPr>
        <p:blipFill>
          <a:blip r:embed="rId2"/>
          <a:stretch>
            <a:fillRect/>
          </a:stretch>
        </p:blipFill>
        <p:spPr>
          <a:xfrm>
            <a:off x="114205" y="656606"/>
            <a:ext cx="5503952" cy="3878018"/>
          </a:xfrm>
          <a:prstGeom prst="rect">
            <a:avLst/>
          </a:prstGeom>
          <a:effectLst>
            <a:outerShdw blurRad="50800" dist="38100" dir="2700000" algn="tl" rotWithShape="0">
              <a:prstClr val="black">
                <a:alpha val="40000"/>
              </a:prstClr>
            </a:outerShdw>
          </a:effectLst>
        </p:spPr>
      </p:pic>
      <p:pic>
        <p:nvPicPr>
          <p:cNvPr id="7" name="Immagine 6">
            <a:extLst>
              <a:ext uri="{FF2B5EF4-FFF2-40B4-BE49-F238E27FC236}">
                <a16:creationId xmlns:a16="http://schemas.microsoft.com/office/drawing/2014/main" id="{2F1538CF-45A6-620D-DBCE-CFED431A6F71}"/>
              </a:ext>
            </a:extLst>
          </p:cNvPr>
          <p:cNvPicPr>
            <a:picLocks noChangeAspect="1"/>
          </p:cNvPicPr>
          <p:nvPr/>
        </p:nvPicPr>
        <p:blipFill>
          <a:blip r:embed="rId3"/>
          <a:stretch>
            <a:fillRect/>
          </a:stretch>
        </p:blipFill>
        <p:spPr>
          <a:xfrm>
            <a:off x="12106093" y="3086017"/>
            <a:ext cx="9084876" cy="5101263"/>
          </a:xfrm>
          <a:prstGeom prst="rect">
            <a:avLst/>
          </a:prstGeom>
          <a:effectLst>
            <a:outerShdw blurRad="50800" dist="38100" dir="2700000" algn="tl" rotWithShape="0">
              <a:prstClr val="black">
                <a:alpha val="40000"/>
              </a:prstClr>
            </a:outerShdw>
          </a:effectLst>
        </p:spPr>
      </p:pic>
      <p:pic>
        <p:nvPicPr>
          <p:cNvPr id="10" name="Immagine 9">
            <a:extLst>
              <a:ext uri="{FF2B5EF4-FFF2-40B4-BE49-F238E27FC236}">
                <a16:creationId xmlns:a16="http://schemas.microsoft.com/office/drawing/2014/main" id="{E7BF8E45-F155-1008-6DB7-6314C20711BC}"/>
              </a:ext>
            </a:extLst>
          </p:cNvPr>
          <p:cNvPicPr>
            <a:picLocks noChangeAspect="1"/>
          </p:cNvPicPr>
          <p:nvPr/>
        </p:nvPicPr>
        <p:blipFill>
          <a:blip r:embed="rId4"/>
          <a:stretch>
            <a:fillRect/>
          </a:stretch>
        </p:blipFill>
        <p:spPr>
          <a:xfrm>
            <a:off x="5618157" y="653304"/>
            <a:ext cx="5913348" cy="1962899"/>
          </a:xfrm>
          <a:prstGeom prst="rect">
            <a:avLst/>
          </a:prstGeom>
          <a:effectLst>
            <a:outerShdw blurRad="50800" dist="38100" dir="2700000" algn="tl" rotWithShape="0">
              <a:prstClr val="black">
                <a:alpha val="40000"/>
              </a:prstClr>
            </a:outerShdw>
          </a:effectLst>
        </p:spPr>
      </p:pic>
      <p:pic>
        <p:nvPicPr>
          <p:cNvPr id="12" name="Immagine 11">
            <a:extLst>
              <a:ext uri="{FF2B5EF4-FFF2-40B4-BE49-F238E27FC236}">
                <a16:creationId xmlns:a16="http://schemas.microsoft.com/office/drawing/2014/main" id="{19B5812B-334C-DAD4-3B74-6508BCD0D629}"/>
              </a:ext>
            </a:extLst>
          </p:cNvPr>
          <p:cNvPicPr>
            <a:picLocks noChangeAspect="1"/>
          </p:cNvPicPr>
          <p:nvPr/>
        </p:nvPicPr>
        <p:blipFill>
          <a:blip r:embed="rId5"/>
          <a:stretch>
            <a:fillRect/>
          </a:stretch>
        </p:blipFill>
        <p:spPr>
          <a:xfrm>
            <a:off x="5618157" y="2586116"/>
            <a:ext cx="5913348" cy="1948507"/>
          </a:xfrm>
          <a:prstGeom prst="rect">
            <a:avLst/>
          </a:prstGeom>
          <a:effectLst>
            <a:outerShdw blurRad="50800" dist="38100" dir="2700000" algn="tl" rotWithShape="0">
              <a:prstClr val="black">
                <a:alpha val="40000"/>
              </a:prstClr>
            </a:outerShdw>
          </a:effectLst>
        </p:spPr>
      </p:pic>
      <p:pic>
        <p:nvPicPr>
          <p:cNvPr id="14" name="Immagine 13">
            <a:extLst>
              <a:ext uri="{FF2B5EF4-FFF2-40B4-BE49-F238E27FC236}">
                <a16:creationId xmlns:a16="http://schemas.microsoft.com/office/drawing/2014/main" id="{BEDFAF55-9042-126D-897A-E0EB95D2B4B5}"/>
              </a:ext>
            </a:extLst>
          </p:cNvPr>
          <p:cNvPicPr>
            <a:picLocks noChangeAspect="1"/>
          </p:cNvPicPr>
          <p:nvPr/>
        </p:nvPicPr>
        <p:blipFill>
          <a:blip r:embed="rId6"/>
          <a:stretch>
            <a:fillRect/>
          </a:stretch>
        </p:blipFill>
        <p:spPr>
          <a:xfrm>
            <a:off x="114205" y="10188736"/>
            <a:ext cx="8855624" cy="4981289"/>
          </a:xfrm>
          <a:prstGeom prst="rect">
            <a:avLst/>
          </a:prstGeom>
        </p:spPr>
      </p:pic>
      <p:sp>
        <p:nvSpPr>
          <p:cNvPr id="4" name="CasellaDiTesto 3">
            <a:extLst>
              <a:ext uri="{FF2B5EF4-FFF2-40B4-BE49-F238E27FC236}">
                <a16:creationId xmlns:a16="http://schemas.microsoft.com/office/drawing/2014/main" id="{2346DC5C-703E-D2DA-0EEE-E85EE272D5B7}"/>
              </a:ext>
            </a:extLst>
          </p:cNvPr>
          <p:cNvSpPr txBox="1"/>
          <p:nvPr/>
        </p:nvSpPr>
        <p:spPr>
          <a:xfrm>
            <a:off x="114205" y="0"/>
            <a:ext cx="21383625" cy="523220"/>
          </a:xfrm>
          <a:prstGeom prst="rect">
            <a:avLst/>
          </a:prstGeom>
          <a:noFill/>
        </p:spPr>
        <p:txBody>
          <a:bodyPr wrap="square">
            <a:spAutoFit/>
          </a:bodyPr>
          <a:lstStyle/>
          <a:p>
            <a:r>
              <a:rPr lang="it-IT" sz="2800" b="1" i="0" u="none" strike="noStrike" baseline="0" dirty="0" err="1">
                <a:latin typeface="Arial MT"/>
              </a:rPr>
              <a:t>Assignment</a:t>
            </a:r>
            <a:r>
              <a:rPr lang="it-IT" sz="2800" b="1" i="0" u="none" strike="noStrike" baseline="0" dirty="0">
                <a:latin typeface="Arial MT"/>
              </a:rPr>
              <a:t> 09.11.23  </a:t>
            </a:r>
            <a:r>
              <a:rPr lang="en-US" sz="2800" dirty="0">
                <a:latin typeface="Arial MT"/>
              </a:rPr>
              <a:t>Objective: </a:t>
            </a:r>
            <a:r>
              <a:rPr lang="en-US" sz="2800" b="0" i="0" u="none" strike="noStrike" baseline="0" dirty="0">
                <a:latin typeface="Arial MT"/>
              </a:rPr>
              <a:t>Develop an initial presentation draft in portrait A1 format for the semester's project.</a:t>
            </a:r>
          </a:p>
        </p:txBody>
      </p:sp>
      <p:sp>
        <p:nvSpPr>
          <p:cNvPr id="13" name="CasellaDiTesto 12">
            <a:extLst>
              <a:ext uri="{FF2B5EF4-FFF2-40B4-BE49-F238E27FC236}">
                <a16:creationId xmlns:a16="http://schemas.microsoft.com/office/drawing/2014/main" id="{7BABAFCD-6F15-525C-F979-196CF89959A1}"/>
              </a:ext>
            </a:extLst>
          </p:cNvPr>
          <p:cNvSpPr txBox="1"/>
          <p:nvPr/>
        </p:nvSpPr>
        <p:spPr>
          <a:xfrm>
            <a:off x="0" y="9689294"/>
            <a:ext cx="17583150" cy="461665"/>
          </a:xfrm>
          <a:prstGeom prst="rect">
            <a:avLst/>
          </a:prstGeom>
          <a:noFill/>
        </p:spPr>
        <p:txBody>
          <a:bodyPr wrap="square">
            <a:spAutoFit/>
          </a:bodyPr>
          <a:lstStyle/>
          <a:p>
            <a:r>
              <a:rPr lang="en-US" sz="2400" b="1" i="0" dirty="0">
                <a:solidFill>
                  <a:srgbClr val="202124"/>
                </a:solidFill>
                <a:effectLst/>
                <a:latin typeface="arial" panose="020B0604020202020204" pitchFamily="34" charset="0"/>
              </a:rPr>
              <a:t>3D Modelling Process (Still getting confident with software)</a:t>
            </a:r>
            <a:endParaRPr lang="it-IT" sz="2400" b="1" dirty="0"/>
          </a:p>
        </p:txBody>
      </p:sp>
      <p:sp>
        <p:nvSpPr>
          <p:cNvPr id="11" name="CasellaDiTesto 10">
            <a:extLst>
              <a:ext uri="{FF2B5EF4-FFF2-40B4-BE49-F238E27FC236}">
                <a16:creationId xmlns:a16="http://schemas.microsoft.com/office/drawing/2014/main" id="{1B6EECB0-6D3B-C783-567D-44DC1263A901}"/>
              </a:ext>
            </a:extLst>
          </p:cNvPr>
          <p:cNvSpPr txBox="1"/>
          <p:nvPr/>
        </p:nvSpPr>
        <p:spPr>
          <a:xfrm>
            <a:off x="226373" y="21862160"/>
            <a:ext cx="15868651" cy="461665"/>
          </a:xfrm>
          <a:prstGeom prst="rect">
            <a:avLst/>
          </a:prstGeom>
          <a:noFill/>
        </p:spPr>
        <p:txBody>
          <a:bodyPr wrap="square">
            <a:spAutoFit/>
          </a:bodyPr>
          <a:lstStyle/>
          <a:p>
            <a:r>
              <a:rPr lang="en-US" sz="2400" dirty="0"/>
              <a:t>Extras: 3D model (from a point of view of materials) </a:t>
            </a:r>
            <a:r>
              <a:rPr lang="en-US" sz="2400" b="1" dirty="0"/>
              <a:t>AI Generated Images </a:t>
            </a:r>
            <a:r>
              <a:rPr lang="en-US" sz="2400" dirty="0"/>
              <a:t>with </a:t>
            </a:r>
            <a:r>
              <a:rPr lang="en-US" sz="2400" b="1" dirty="0"/>
              <a:t>Stable diffusion</a:t>
            </a:r>
            <a:endParaRPr lang="it-IT" sz="2400" b="1" dirty="0"/>
          </a:p>
        </p:txBody>
      </p:sp>
      <p:pic>
        <p:nvPicPr>
          <p:cNvPr id="16" name="Immagine 15" descr="Immagine che contiene aria aperta, albero, edificio, pianta&#10;&#10;Descrizione generata automaticamente">
            <a:extLst>
              <a:ext uri="{FF2B5EF4-FFF2-40B4-BE49-F238E27FC236}">
                <a16:creationId xmlns:a16="http://schemas.microsoft.com/office/drawing/2014/main" id="{CDAD2295-6FBC-AB6F-D307-0E45FE63148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01077" y="22323825"/>
            <a:ext cx="5592634" cy="3728422"/>
          </a:xfrm>
          <a:prstGeom prst="rect">
            <a:avLst/>
          </a:prstGeom>
        </p:spPr>
      </p:pic>
      <p:pic>
        <p:nvPicPr>
          <p:cNvPr id="20" name="Immagine 19" descr="Immagine che contiene edificio, aria aperta, casa, albero&#10;&#10;Descrizione generata automaticamente">
            <a:extLst>
              <a:ext uri="{FF2B5EF4-FFF2-40B4-BE49-F238E27FC236}">
                <a16:creationId xmlns:a16="http://schemas.microsoft.com/office/drawing/2014/main" id="{D7A940C2-B072-447A-1074-E769B72B563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78364" y="22339032"/>
            <a:ext cx="5592634" cy="3728423"/>
          </a:xfrm>
          <a:prstGeom prst="rect">
            <a:avLst/>
          </a:prstGeom>
        </p:spPr>
      </p:pic>
      <p:pic>
        <p:nvPicPr>
          <p:cNvPr id="22" name="Immagine 21">
            <a:extLst>
              <a:ext uri="{FF2B5EF4-FFF2-40B4-BE49-F238E27FC236}">
                <a16:creationId xmlns:a16="http://schemas.microsoft.com/office/drawing/2014/main" id="{B3EA3F7F-6599-DD83-8DBB-87FD3F1FC66F}"/>
              </a:ext>
            </a:extLst>
          </p:cNvPr>
          <p:cNvPicPr>
            <a:picLocks noChangeAspect="1"/>
          </p:cNvPicPr>
          <p:nvPr/>
        </p:nvPicPr>
        <p:blipFill>
          <a:blip r:embed="rId9"/>
          <a:stretch>
            <a:fillRect/>
          </a:stretch>
        </p:blipFill>
        <p:spPr>
          <a:xfrm>
            <a:off x="9580890" y="13665431"/>
            <a:ext cx="5141877" cy="2193591"/>
          </a:xfrm>
          <a:prstGeom prst="rect">
            <a:avLst/>
          </a:prstGeom>
        </p:spPr>
      </p:pic>
      <p:pic>
        <p:nvPicPr>
          <p:cNvPr id="24" name="Immagine 23">
            <a:extLst>
              <a:ext uri="{FF2B5EF4-FFF2-40B4-BE49-F238E27FC236}">
                <a16:creationId xmlns:a16="http://schemas.microsoft.com/office/drawing/2014/main" id="{9CC9217E-CBEC-E8A1-4E68-3C88EF89C847}"/>
              </a:ext>
            </a:extLst>
          </p:cNvPr>
          <p:cNvPicPr>
            <a:picLocks noChangeAspect="1"/>
          </p:cNvPicPr>
          <p:nvPr/>
        </p:nvPicPr>
        <p:blipFill>
          <a:blip r:embed="rId10"/>
          <a:stretch>
            <a:fillRect/>
          </a:stretch>
        </p:blipFill>
        <p:spPr>
          <a:xfrm>
            <a:off x="14909704" y="13685152"/>
            <a:ext cx="5079030" cy="2027958"/>
          </a:xfrm>
          <a:prstGeom prst="rect">
            <a:avLst/>
          </a:prstGeom>
        </p:spPr>
      </p:pic>
      <p:pic>
        <p:nvPicPr>
          <p:cNvPr id="26" name="Immagine 25" descr="Immagine che contiene aria aperta, albero, edificio, casa&#10;&#10;Descrizione generata automaticamente">
            <a:extLst>
              <a:ext uri="{FF2B5EF4-FFF2-40B4-BE49-F238E27FC236}">
                <a16:creationId xmlns:a16="http://schemas.microsoft.com/office/drawing/2014/main" id="{40BE6234-3F89-31D4-39FB-F1EC00B0521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3808055" y="22323825"/>
            <a:ext cx="5608369" cy="3738913"/>
          </a:xfrm>
          <a:prstGeom prst="rect">
            <a:avLst/>
          </a:prstGeom>
        </p:spPr>
      </p:pic>
      <p:pic>
        <p:nvPicPr>
          <p:cNvPr id="32" name="Immagine 31" descr="Immagine che contiene aria aperta, edificio, albero, cielo&#10;&#10;Descrizione generata automaticamente">
            <a:extLst>
              <a:ext uri="{FF2B5EF4-FFF2-40B4-BE49-F238E27FC236}">
                <a16:creationId xmlns:a16="http://schemas.microsoft.com/office/drawing/2014/main" id="{6667D7C5-1BD5-CE7A-D9EA-BF7B70AA1F33}"/>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78363" y="26291295"/>
            <a:ext cx="5592635" cy="3728423"/>
          </a:xfrm>
          <a:prstGeom prst="rect">
            <a:avLst/>
          </a:prstGeom>
        </p:spPr>
      </p:pic>
      <p:pic>
        <p:nvPicPr>
          <p:cNvPr id="34" name="Immagine 33" descr="Immagine che contiene aria aperta, edificio, casa, pianta&#10;&#10;Descrizione generata automaticamente">
            <a:extLst>
              <a:ext uri="{FF2B5EF4-FFF2-40B4-BE49-F238E27FC236}">
                <a16:creationId xmlns:a16="http://schemas.microsoft.com/office/drawing/2014/main" id="{56B4FF7F-EF18-3EEE-7DE6-9DA1C0CDE9E1}"/>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901077" y="26291296"/>
            <a:ext cx="5592634" cy="3728422"/>
          </a:xfrm>
          <a:prstGeom prst="rect">
            <a:avLst/>
          </a:prstGeom>
        </p:spPr>
      </p:pic>
      <p:pic>
        <p:nvPicPr>
          <p:cNvPr id="36" name="Immagine 35" descr="Immagine che contiene albero, aria aperta, pianta, cielo&#10;&#10;Descrizione generata automaticamente">
            <a:extLst>
              <a:ext uri="{FF2B5EF4-FFF2-40B4-BE49-F238E27FC236}">
                <a16:creationId xmlns:a16="http://schemas.microsoft.com/office/drawing/2014/main" id="{EFB10807-EF6F-19AD-388F-6DCA5EBC52EF}"/>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3823790" y="26291295"/>
            <a:ext cx="5592634" cy="3728422"/>
          </a:xfrm>
          <a:prstGeom prst="rect">
            <a:avLst/>
          </a:prstGeom>
        </p:spPr>
      </p:pic>
      <p:grpSp>
        <p:nvGrpSpPr>
          <p:cNvPr id="3" name="object 7">
            <a:extLst>
              <a:ext uri="{FF2B5EF4-FFF2-40B4-BE49-F238E27FC236}">
                <a16:creationId xmlns:a16="http://schemas.microsoft.com/office/drawing/2014/main" id="{2CF77A41-55A7-EAC7-8081-22E32EA7623E}"/>
              </a:ext>
            </a:extLst>
          </p:cNvPr>
          <p:cNvGrpSpPr/>
          <p:nvPr/>
        </p:nvGrpSpPr>
        <p:grpSpPr>
          <a:xfrm>
            <a:off x="12084351" y="653304"/>
            <a:ext cx="9071511" cy="2294993"/>
            <a:chOff x="478408" y="3591944"/>
            <a:chExt cx="9319895" cy="1766570"/>
          </a:xfrm>
          <a:effectLst>
            <a:outerShdw blurRad="50800" dist="38100" dir="2700000" algn="tl" rotWithShape="0">
              <a:prstClr val="black">
                <a:alpha val="40000"/>
              </a:prstClr>
            </a:outerShdw>
            <a:reflection blurRad="6350" stA="52000" endA="300" endPos="35000" dir="5400000" sy="-100000" algn="bl" rotWithShape="0"/>
          </a:effectLst>
        </p:grpSpPr>
        <p:sp>
          <p:nvSpPr>
            <p:cNvPr id="6" name="object 8">
              <a:extLst>
                <a:ext uri="{FF2B5EF4-FFF2-40B4-BE49-F238E27FC236}">
                  <a16:creationId xmlns:a16="http://schemas.microsoft.com/office/drawing/2014/main" id="{56C4A3C8-A9FF-13BA-6AF5-76F7CEAE4E62}"/>
                </a:ext>
              </a:extLst>
            </p:cNvPr>
            <p:cNvSpPr/>
            <p:nvPr/>
          </p:nvSpPr>
          <p:spPr>
            <a:xfrm>
              <a:off x="485393" y="3598929"/>
              <a:ext cx="9305925" cy="1752600"/>
            </a:xfrm>
            <a:custGeom>
              <a:avLst/>
              <a:gdLst/>
              <a:ahLst/>
              <a:cxnLst/>
              <a:rect l="l" t="t" r="r" b="b"/>
              <a:pathLst>
                <a:path w="9305925" h="1752600">
                  <a:moveTo>
                    <a:pt x="9205531" y="0"/>
                  </a:moveTo>
                  <a:lnTo>
                    <a:pt x="100012" y="0"/>
                  </a:lnTo>
                  <a:lnTo>
                    <a:pt x="61084" y="7859"/>
                  </a:lnTo>
                  <a:lnTo>
                    <a:pt x="29294" y="29294"/>
                  </a:lnTo>
                  <a:lnTo>
                    <a:pt x="7859" y="61084"/>
                  </a:lnTo>
                  <a:lnTo>
                    <a:pt x="0" y="100012"/>
                  </a:lnTo>
                  <a:lnTo>
                    <a:pt x="0" y="1652574"/>
                  </a:lnTo>
                  <a:lnTo>
                    <a:pt x="7859" y="1691510"/>
                  </a:lnTo>
                  <a:lnTo>
                    <a:pt x="29294" y="1723304"/>
                  </a:lnTo>
                  <a:lnTo>
                    <a:pt x="61084" y="1744739"/>
                  </a:lnTo>
                  <a:lnTo>
                    <a:pt x="100012" y="1752600"/>
                  </a:lnTo>
                  <a:lnTo>
                    <a:pt x="9205531" y="1752600"/>
                  </a:lnTo>
                  <a:lnTo>
                    <a:pt x="9244459" y="1744739"/>
                  </a:lnTo>
                  <a:lnTo>
                    <a:pt x="9276249" y="1723304"/>
                  </a:lnTo>
                  <a:lnTo>
                    <a:pt x="9297684" y="1691510"/>
                  </a:lnTo>
                  <a:lnTo>
                    <a:pt x="9305544" y="1652574"/>
                  </a:lnTo>
                  <a:lnTo>
                    <a:pt x="9305544" y="100012"/>
                  </a:lnTo>
                  <a:lnTo>
                    <a:pt x="9297684" y="61084"/>
                  </a:lnTo>
                  <a:lnTo>
                    <a:pt x="9276249" y="29294"/>
                  </a:lnTo>
                  <a:lnTo>
                    <a:pt x="9244459" y="7859"/>
                  </a:lnTo>
                  <a:lnTo>
                    <a:pt x="9205531" y="0"/>
                  </a:lnTo>
                  <a:close/>
                </a:path>
              </a:pathLst>
            </a:custGeom>
            <a:solidFill>
              <a:srgbClr val="F7ECD3"/>
            </a:solidFill>
          </p:spPr>
          <p:txBody>
            <a:bodyPr wrap="square" lIns="0" tIns="0" rIns="0" bIns="0" rtlCol="0"/>
            <a:lstStyle/>
            <a:p>
              <a:endParaRPr/>
            </a:p>
          </p:txBody>
        </p:sp>
        <p:sp>
          <p:nvSpPr>
            <p:cNvPr id="8" name="object 9">
              <a:extLst>
                <a:ext uri="{FF2B5EF4-FFF2-40B4-BE49-F238E27FC236}">
                  <a16:creationId xmlns:a16="http://schemas.microsoft.com/office/drawing/2014/main" id="{3F1DB15A-79B5-D76D-F659-2C7DA231A2FC}"/>
                </a:ext>
              </a:extLst>
            </p:cNvPr>
            <p:cNvSpPr/>
            <p:nvPr/>
          </p:nvSpPr>
          <p:spPr>
            <a:xfrm>
              <a:off x="485393" y="3598929"/>
              <a:ext cx="9305925" cy="1752600"/>
            </a:xfrm>
            <a:custGeom>
              <a:avLst/>
              <a:gdLst/>
              <a:ahLst/>
              <a:cxnLst/>
              <a:rect l="l" t="t" r="r" b="b"/>
              <a:pathLst>
                <a:path w="9305925" h="1752600">
                  <a:moveTo>
                    <a:pt x="0" y="100012"/>
                  </a:moveTo>
                  <a:lnTo>
                    <a:pt x="7859" y="61084"/>
                  </a:lnTo>
                  <a:lnTo>
                    <a:pt x="29294" y="29294"/>
                  </a:lnTo>
                  <a:lnTo>
                    <a:pt x="61084" y="7859"/>
                  </a:lnTo>
                  <a:lnTo>
                    <a:pt x="100012" y="0"/>
                  </a:lnTo>
                  <a:lnTo>
                    <a:pt x="9205531" y="0"/>
                  </a:lnTo>
                  <a:lnTo>
                    <a:pt x="9244459" y="7859"/>
                  </a:lnTo>
                  <a:lnTo>
                    <a:pt x="9276249" y="29294"/>
                  </a:lnTo>
                  <a:lnTo>
                    <a:pt x="9297684" y="61084"/>
                  </a:lnTo>
                  <a:lnTo>
                    <a:pt x="9305544" y="100012"/>
                  </a:lnTo>
                  <a:lnTo>
                    <a:pt x="9305544" y="1652574"/>
                  </a:lnTo>
                  <a:lnTo>
                    <a:pt x="9297684" y="1691510"/>
                  </a:lnTo>
                  <a:lnTo>
                    <a:pt x="9276249" y="1723304"/>
                  </a:lnTo>
                  <a:lnTo>
                    <a:pt x="9244459" y="1744739"/>
                  </a:lnTo>
                  <a:lnTo>
                    <a:pt x="9205531" y="1752600"/>
                  </a:lnTo>
                  <a:lnTo>
                    <a:pt x="100012" y="1752600"/>
                  </a:lnTo>
                  <a:lnTo>
                    <a:pt x="61084" y="1744739"/>
                  </a:lnTo>
                  <a:lnTo>
                    <a:pt x="29294" y="1723304"/>
                  </a:lnTo>
                  <a:lnTo>
                    <a:pt x="7859" y="1691510"/>
                  </a:lnTo>
                  <a:lnTo>
                    <a:pt x="0" y="1652574"/>
                  </a:lnTo>
                  <a:lnTo>
                    <a:pt x="0" y="100012"/>
                  </a:lnTo>
                  <a:close/>
                </a:path>
              </a:pathLst>
            </a:custGeom>
            <a:ln w="13804">
              <a:solidFill>
                <a:srgbClr val="EEDBA9"/>
              </a:solidFill>
            </a:ln>
          </p:spPr>
          <p:txBody>
            <a:bodyPr wrap="square" lIns="0" tIns="0" rIns="0" bIns="0" rtlCol="0"/>
            <a:lstStyle/>
            <a:p>
              <a:endParaRPr/>
            </a:p>
          </p:txBody>
        </p:sp>
      </p:grpSp>
      <p:sp>
        <p:nvSpPr>
          <p:cNvPr id="9" name="object 10">
            <a:extLst>
              <a:ext uri="{FF2B5EF4-FFF2-40B4-BE49-F238E27FC236}">
                <a16:creationId xmlns:a16="http://schemas.microsoft.com/office/drawing/2014/main" id="{C0B30C93-74EA-D2DE-0E34-156AC9220079}"/>
              </a:ext>
            </a:extLst>
          </p:cNvPr>
          <p:cNvSpPr txBox="1"/>
          <p:nvPr/>
        </p:nvSpPr>
        <p:spPr>
          <a:xfrm>
            <a:off x="12254894" y="709775"/>
            <a:ext cx="7836905" cy="1753044"/>
          </a:xfrm>
          <a:prstGeom prst="rect">
            <a:avLst/>
          </a:prstGeom>
        </p:spPr>
        <p:txBody>
          <a:bodyPr vert="horz" wrap="square" lIns="0" tIns="16510" rIns="0" bIns="0" rtlCol="0">
            <a:spAutoFit/>
          </a:bodyPr>
          <a:lstStyle/>
          <a:p>
            <a:pPr marL="12700">
              <a:lnSpc>
                <a:spcPct val="100000"/>
              </a:lnSpc>
              <a:spcBef>
                <a:spcPts val="130"/>
              </a:spcBef>
            </a:pPr>
            <a:r>
              <a:rPr sz="2150" b="1" i="1" spc="260" dirty="0">
                <a:solidFill>
                  <a:srgbClr val="454240"/>
                </a:solidFill>
                <a:latin typeface="Cambria"/>
                <a:cs typeface="Cambria"/>
              </a:rPr>
              <a:t>Maison</a:t>
            </a:r>
            <a:r>
              <a:rPr sz="2150" b="1" i="1" spc="175" dirty="0">
                <a:solidFill>
                  <a:srgbClr val="454240"/>
                </a:solidFill>
                <a:latin typeface="Cambria"/>
                <a:cs typeface="Cambria"/>
              </a:rPr>
              <a:t> </a:t>
            </a:r>
            <a:r>
              <a:rPr sz="2150" b="1" i="1" spc="200" dirty="0">
                <a:solidFill>
                  <a:srgbClr val="454240"/>
                </a:solidFill>
                <a:latin typeface="Cambria"/>
                <a:cs typeface="Cambria"/>
              </a:rPr>
              <a:t>d'un</a:t>
            </a:r>
            <a:r>
              <a:rPr sz="2150" b="1" i="1" spc="165" dirty="0">
                <a:solidFill>
                  <a:srgbClr val="454240"/>
                </a:solidFill>
                <a:latin typeface="Cambria"/>
                <a:cs typeface="Cambria"/>
              </a:rPr>
              <a:t> </a:t>
            </a:r>
            <a:r>
              <a:rPr sz="2150" b="1" i="1" spc="320" dirty="0">
                <a:solidFill>
                  <a:srgbClr val="454240"/>
                </a:solidFill>
                <a:latin typeface="Cambria"/>
                <a:cs typeface="Cambria"/>
              </a:rPr>
              <a:t>Commis,</a:t>
            </a:r>
            <a:r>
              <a:rPr sz="2150" b="1" i="1" spc="180" dirty="0">
                <a:solidFill>
                  <a:srgbClr val="454240"/>
                </a:solidFill>
                <a:latin typeface="Cambria"/>
                <a:cs typeface="Cambria"/>
              </a:rPr>
              <a:t> </a:t>
            </a:r>
            <a:r>
              <a:rPr sz="2150" b="1" i="1" spc="215" dirty="0">
                <a:solidFill>
                  <a:srgbClr val="454240"/>
                </a:solidFill>
                <a:latin typeface="Cambria"/>
                <a:cs typeface="Cambria"/>
              </a:rPr>
              <a:t>“Planche</a:t>
            </a:r>
            <a:r>
              <a:rPr sz="2150" b="1" i="1" spc="180" dirty="0">
                <a:solidFill>
                  <a:srgbClr val="454240"/>
                </a:solidFill>
                <a:latin typeface="Cambria"/>
                <a:cs typeface="Cambria"/>
              </a:rPr>
              <a:t> </a:t>
            </a:r>
            <a:r>
              <a:rPr sz="2150" b="1" i="1" spc="100" dirty="0">
                <a:solidFill>
                  <a:srgbClr val="454240"/>
                </a:solidFill>
                <a:latin typeface="Cambria"/>
                <a:cs typeface="Cambria"/>
              </a:rPr>
              <a:t>42”</a:t>
            </a:r>
            <a:endParaRPr sz="2150" b="1" i="1" dirty="0">
              <a:latin typeface="Cambria"/>
              <a:cs typeface="Cambria"/>
            </a:endParaRPr>
          </a:p>
          <a:p>
            <a:pPr marL="12700" marR="5080">
              <a:lnSpc>
                <a:spcPts val="2800"/>
              </a:lnSpc>
              <a:spcBef>
                <a:spcPts val="140"/>
              </a:spcBef>
            </a:pPr>
            <a:r>
              <a:rPr sz="1300" dirty="0">
                <a:solidFill>
                  <a:srgbClr val="454240"/>
                </a:solidFill>
                <a:latin typeface="Arial MT"/>
                <a:cs typeface="Arial MT"/>
              </a:rPr>
              <a:t>"Maison</a:t>
            </a:r>
            <a:r>
              <a:rPr sz="1300" spc="55" dirty="0">
                <a:solidFill>
                  <a:srgbClr val="454240"/>
                </a:solidFill>
                <a:latin typeface="Arial MT"/>
                <a:cs typeface="Arial MT"/>
              </a:rPr>
              <a:t> </a:t>
            </a:r>
            <a:r>
              <a:rPr sz="1300" dirty="0">
                <a:solidFill>
                  <a:srgbClr val="454240"/>
                </a:solidFill>
                <a:latin typeface="Arial MT"/>
                <a:cs typeface="Arial MT"/>
              </a:rPr>
              <a:t>d'un Commis"</a:t>
            </a:r>
            <a:r>
              <a:rPr sz="1300" spc="45" dirty="0">
                <a:solidFill>
                  <a:srgbClr val="454240"/>
                </a:solidFill>
                <a:latin typeface="Arial MT"/>
                <a:cs typeface="Arial MT"/>
              </a:rPr>
              <a:t> </a:t>
            </a:r>
            <a:r>
              <a:rPr sz="1300" dirty="0">
                <a:solidFill>
                  <a:srgbClr val="454240"/>
                </a:solidFill>
                <a:latin typeface="Arial MT"/>
                <a:cs typeface="Arial MT"/>
              </a:rPr>
              <a:t>translates</a:t>
            </a:r>
            <a:r>
              <a:rPr sz="1300" spc="45" dirty="0">
                <a:solidFill>
                  <a:srgbClr val="454240"/>
                </a:solidFill>
                <a:latin typeface="Arial MT"/>
                <a:cs typeface="Arial MT"/>
              </a:rPr>
              <a:t> </a:t>
            </a:r>
            <a:r>
              <a:rPr sz="1300" spc="85" dirty="0">
                <a:solidFill>
                  <a:srgbClr val="454240"/>
                </a:solidFill>
                <a:latin typeface="Arial MT"/>
                <a:cs typeface="Arial MT"/>
              </a:rPr>
              <a:t>to</a:t>
            </a:r>
            <a:r>
              <a:rPr sz="1300" spc="40" dirty="0">
                <a:solidFill>
                  <a:srgbClr val="454240"/>
                </a:solidFill>
                <a:latin typeface="Arial MT"/>
                <a:cs typeface="Arial MT"/>
              </a:rPr>
              <a:t> </a:t>
            </a:r>
            <a:r>
              <a:rPr sz="1300" spc="-10" dirty="0">
                <a:solidFill>
                  <a:srgbClr val="454240"/>
                </a:solidFill>
                <a:latin typeface="Arial MT"/>
                <a:cs typeface="Arial MT"/>
              </a:rPr>
              <a:t>"House</a:t>
            </a:r>
            <a:r>
              <a:rPr sz="1300" spc="50" dirty="0">
                <a:solidFill>
                  <a:srgbClr val="454240"/>
                </a:solidFill>
                <a:latin typeface="Arial MT"/>
                <a:cs typeface="Arial MT"/>
              </a:rPr>
              <a:t> of</a:t>
            </a:r>
            <a:r>
              <a:rPr sz="1300" spc="40" dirty="0">
                <a:solidFill>
                  <a:srgbClr val="454240"/>
                </a:solidFill>
                <a:latin typeface="Arial MT"/>
                <a:cs typeface="Arial MT"/>
              </a:rPr>
              <a:t> </a:t>
            </a:r>
            <a:r>
              <a:rPr sz="1300" dirty="0">
                <a:solidFill>
                  <a:srgbClr val="454240"/>
                </a:solidFill>
                <a:latin typeface="Arial MT"/>
                <a:cs typeface="Arial MT"/>
              </a:rPr>
              <a:t>a</a:t>
            </a:r>
            <a:r>
              <a:rPr sz="1300" spc="25" dirty="0">
                <a:solidFill>
                  <a:srgbClr val="454240"/>
                </a:solidFill>
                <a:latin typeface="Arial MT"/>
                <a:cs typeface="Arial MT"/>
              </a:rPr>
              <a:t> </a:t>
            </a:r>
            <a:r>
              <a:rPr sz="1300" dirty="0">
                <a:solidFill>
                  <a:srgbClr val="454240"/>
                </a:solidFill>
                <a:latin typeface="Arial MT"/>
                <a:cs typeface="Arial MT"/>
              </a:rPr>
              <a:t>Clerk"</a:t>
            </a:r>
            <a:r>
              <a:rPr sz="1300" spc="55" dirty="0">
                <a:solidFill>
                  <a:srgbClr val="454240"/>
                </a:solidFill>
                <a:latin typeface="Arial MT"/>
                <a:cs typeface="Arial MT"/>
              </a:rPr>
              <a:t> </a:t>
            </a:r>
            <a:r>
              <a:rPr sz="1300" dirty="0">
                <a:solidFill>
                  <a:srgbClr val="454240"/>
                </a:solidFill>
                <a:latin typeface="Arial MT"/>
                <a:cs typeface="Arial MT"/>
              </a:rPr>
              <a:t>in</a:t>
            </a:r>
            <a:r>
              <a:rPr sz="1300" spc="30" dirty="0">
                <a:solidFill>
                  <a:srgbClr val="454240"/>
                </a:solidFill>
                <a:latin typeface="Arial MT"/>
                <a:cs typeface="Arial MT"/>
              </a:rPr>
              <a:t> </a:t>
            </a:r>
            <a:r>
              <a:rPr sz="1300" spc="-30" dirty="0">
                <a:solidFill>
                  <a:srgbClr val="454240"/>
                </a:solidFill>
                <a:latin typeface="Arial MT"/>
                <a:cs typeface="Arial MT"/>
              </a:rPr>
              <a:t>English,</a:t>
            </a:r>
            <a:r>
              <a:rPr sz="1300" spc="25" dirty="0">
                <a:solidFill>
                  <a:srgbClr val="454240"/>
                </a:solidFill>
                <a:latin typeface="Arial MT"/>
                <a:cs typeface="Arial MT"/>
              </a:rPr>
              <a:t> </a:t>
            </a:r>
            <a:r>
              <a:rPr sz="1300" dirty="0">
                <a:solidFill>
                  <a:srgbClr val="454240"/>
                </a:solidFill>
                <a:latin typeface="Arial MT"/>
                <a:cs typeface="Arial MT"/>
              </a:rPr>
              <a:t>is</a:t>
            </a:r>
            <a:r>
              <a:rPr sz="1300" spc="30" dirty="0">
                <a:solidFill>
                  <a:srgbClr val="454240"/>
                </a:solidFill>
                <a:latin typeface="Arial MT"/>
                <a:cs typeface="Arial MT"/>
              </a:rPr>
              <a:t> </a:t>
            </a:r>
            <a:r>
              <a:rPr sz="1300" dirty="0">
                <a:solidFill>
                  <a:srgbClr val="454240"/>
                </a:solidFill>
                <a:latin typeface="Arial MT"/>
                <a:cs typeface="Arial MT"/>
              </a:rPr>
              <a:t>a</a:t>
            </a:r>
            <a:r>
              <a:rPr sz="1300" spc="25" dirty="0">
                <a:solidFill>
                  <a:srgbClr val="454240"/>
                </a:solidFill>
                <a:latin typeface="Arial MT"/>
                <a:cs typeface="Arial MT"/>
              </a:rPr>
              <a:t> </a:t>
            </a:r>
            <a:r>
              <a:rPr sz="1300" dirty="0">
                <a:solidFill>
                  <a:srgbClr val="454240"/>
                </a:solidFill>
                <a:latin typeface="Arial MT"/>
                <a:cs typeface="Arial MT"/>
              </a:rPr>
              <a:t>particular</a:t>
            </a:r>
            <a:r>
              <a:rPr sz="1300" spc="40" dirty="0">
                <a:solidFill>
                  <a:srgbClr val="454240"/>
                </a:solidFill>
                <a:latin typeface="Arial MT"/>
                <a:cs typeface="Arial MT"/>
              </a:rPr>
              <a:t> </a:t>
            </a:r>
            <a:r>
              <a:rPr sz="1300" spc="55" dirty="0">
                <a:solidFill>
                  <a:srgbClr val="454240"/>
                </a:solidFill>
                <a:latin typeface="Arial MT"/>
                <a:cs typeface="Arial MT"/>
              </a:rPr>
              <a:t>project</a:t>
            </a:r>
            <a:r>
              <a:rPr sz="1300" spc="30" dirty="0">
                <a:solidFill>
                  <a:srgbClr val="454240"/>
                </a:solidFill>
                <a:latin typeface="Arial MT"/>
                <a:cs typeface="Arial MT"/>
              </a:rPr>
              <a:t> </a:t>
            </a:r>
            <a:r>
              <a:rPr sz="1300" dirty="0">
                <a:solidFill>
                  <a:srgbClr val="454240"/>
                </a:solidFill>
                <a:latin typeface="Arial MT"/>
                <a:cs typeface="Arial MT"/>
              </a:rPr>
              <a:t>is</a:t>
            </a:r>
            <a:r>
              <a:rPr sz="1300" spc="40" dirty="0">
                <a:solidFill>
                  <a:srgbClr val="454240"/>
                </a:solidFill>
                <a:latin typeface="Arial MT"/>
                <a:cs typeface="Arial MT"/>
              </a:rPr>
              <a:t> </a:t>
            </a:r>
            <a:r>
              <a:rPr sz="1300" dirty="0">
                <a:solidFill>
                  <a:srgbClr val="454240"/>
                </a:solidFill>
                <a:latin typeface="Arial MT"/>
                <a:cs typeface="Arial MT"/>
              </a:rPr>
              <a:t>known</a:t>
            </a:r>
            <a:r>
              <a:rPr sz="1300" spc="30" dirty="0">
                <a:solidFill>
                  <a:srgbClr val="454240"/>
                </a:solidFill>
                <a:latin typeface="Arial MT"/>
                <a:cs typeface="Arial MT"/>
              </a:rPr>
              <a:t> </a:t>
            </a:r>
            <a:r>
              <a:rPr sz="1300" dirty="0">
                <a:solidFill>
                  <a:srgbClr val="454240"/>
                </a:solidFill>
                <a:latin typeface="Arial MT"/>
                <a:cs typeface="Arial MT"/>
              </a:rPr>
              <a:t>for</a:t>
            </a:r>
            <a:r>
              <a:rPr sz="1300" spc="50" dirty="0">
                <a:solidFill>
                  <a:srgbClr val="454240"/>
                </a:solidFill>
                <a:latin typeface="Arial MT"/>
                <a:cs typeface="Arial MT"/>
              </a:rPr>
              <a:t> its</a:t>
            </a:r>
            <a:r>
              <a:rPr sz="1300" spc="30" dirty="0">
                <a:solidFill>
                  <a:srgbClr val="454240"/>
                </a:solidFill>
                <a:latin typeface="Arial MT"/>
                <a:cs typeface="Arial MT"/>
              </a:rPr>
              <a:t> </a:t>
            </a:r>
            <a:r>
              <a:rPr sz="1300" dirty="0">
                <a:solidFill>
                  <a:srgbClr val="454240"/>
                </a:solidFill>
                <a:latin typeface="Arial MT"/>
                <a:cs typeface="Arial MT"/>
              </a:rPr>
              <a:t>unique</a:t>
            </a:r>
            <a:r>
              <a:rPr sz="1300" spc="-5" dirty="0">
                <a:solidFill>
                  <a:srgbClr val="454240"/>
                </a:solidFill>
                <a:latin typeface="Arial MT"/>
                <a:cs typeface="Arial MT"/>
              </a:rPr>
              <a:t> </a:t>
            </a:r>
            <a:r>
              <a:rPr sz="1300" spc="-25" dirty="0">
                <a:solidFill>
                  <a:srgbClr val="454240"/>
                </a:solidFill>
                <a:latin typeface="Arial MT"/>
                <a:cs typeface="Arial MT"/>
              </a:rPr>
              <a:t>and </a:t>
            </a:r>
            <a:r>
              <a:rPr sz="1300" spc="20" dirty="0">
                <a:solidFill>
                  <a:srgbClr val="454240"/>
                </a:solidFill>
                <a:latin typeface="Arial MT"/>
                <a:cs typeface="Arial MT"/>
              </a:rPr>
              <a:t>innovative</a:t>
            </a:r>
            <a:r>
              <a:rPr sz="1300" spc="30" dirty="0">
                <a:solidFill>
                  <a:srgbClr val="454240"/>
                </a:solidFill>
                <a:latin typeface="Arial MT"/>
                <a:cs typeface="Arial MT"/>
              </a:rPr>
              <a:t> </a:t>
            </a:r>
            <a:r>
              <a:rPr sz="1300" spc="20" dirty="0">
                <a:solidFill>
                  <a:srgbClr val="454240"/>
                </a:solidFill>
                <a:latin typeface="Arial MT"/>
                <a:cs typeface="Arial MT"/>
              </a:rPr>
              <a:t>architectural design</a:t>
            </a:r>
            <a:r>
              <a:rPr sz="1300" spc="35" dirty="0">
                <a:solidFill>
                  <a:srgbClr val="454240"/>
                </a:solidFill>
                <a:latin typeface="Arial MT"/>
                <a:cs typeface="Arial MT"/>
              </a:rPr>
              <a:t> </a:t>
            </a:r>
            <a:r>
              <a:rPr sz="1300" spc="20" dirty="0">
                <a:solidFill>
                  <a:srgbClr val="454240"/>
                </a:solidFill>
                <a:latin typeface="Arial MT"/>
                <a:cs typeface="Arial MT"/>
              </a:rPr>
              <a:t>especially</a:t>
            </a:r>
            <a:r>
              <a:rPr sz="1300" spc="40" dirty="0">
                <a:solidFill>
                  <a:srgbClr val="454240"/>
                </a:solidFill>
                <a:latin typeface="Arial MT"/>
                <a:cs typeface="Arial MT"/>
              </a:rPr>
              <a:t> </a:t>
            </a:r>
            <a:r>
              <a:rPr sz="1300" spc="20" dirty="0">
                <a:solidFill>
                  <a:srgbClr val="454240"/>
                </a:solidFill>
                <a:latin typeface="Arial MT"/>
                <a:cs typeface="Arial MT"/>
              </a:rPr>
              <a:t>in</a:t>
            </a:r>
            <a:r>
              <a:rPr sz="1300" spc="25" dirty="0">
                <a:solidFill>
                  <a:srgbClr val="454240"/>
                </a:solidFill>
                <a:latin typeface="Arial MT"/>
                <a:cs typeface="Arial MT"/>
              </a:rPr>
              <a:t> </a:t>
            </a:r>
            <a:r>
              <a:rPr sz="1300" spc="20" dirty="0">
                <a:solidFill>
                  <a:srgbClr val="454240"/>
                </a:solidFill>
                <a:latin typeface="Arial MT"/>
                <a:cs typeface="Arial MT"/>
              </a:rPr>
              <a:t>terms</a:t>
            </a:r>
            <a:r>
              <a:rPr sz="1300" spc="30" dirty="0">
                <a:solidFill>
                  <a:srgbClr val="454240"/>
                </a:solidFill>
                <a:latin typeface="Arial MT"/>
                <a:cs typeface="Arial MT"/>
              </a:rPr>
              <a:t> </a:t>
            </a:r>
            <a:r>
              <a:rPr sz="1300" spc="50" dirty="0">
                <a:solidFill>
                  <a:srgbClr val="454240"/>
                </a:solidFill>
                <a:latin typeface="Arial MT"/>
                <a:cs typeface="Arial MT"/>
              </a:rPr>
              <a:t>of</a:t>
            </a:r>
            <a:r>
              <a:rPr sz="1300" spc="55" dirty="0">
                <a:solidFill>
                  <a:srgbClr val="454240"/>
                </a:solidFill>
                <a:latin typeface="Arial MT"/>
                <a:cs typeface="Arial MT"/>
              </a:rPr>
              <a:t> </a:t>
            </a:r>
            <a:r>
              <a:rPr sz="1300" spc="50" dirty="0">
                <a:solidFill>
                  <a:srgbClr val="454240"/>
                </a:solidFill>
                <a:latin typeface="Arial MT"/>
                <a:cs typeface="Arial MT"/>
              </a:rPr>
              <a:t>its</a:t>
            </a:r>
            <a:r>
              <a:rPr sz="1300" spc="30" dirty="0">
                <a:solidFill>
                  <a:srgbClr val="454240"/>
                </a:solidFill>
                <a:latin typeface="Arial MT"/>
                <a:cs typeface="Arial MT"/>
              </a:rPr>
              <a:t> </a:t>
            </a:r>
            <a:r>
              <a:rPr sz="1300" spc="20" dirty="0">
                <a:solidFill>
                  <a:srgbClr val="454240"/>
                </a:solidFill>
                <a:latin typeface="Arial MT"/>
                <a:cs typeface="Arial MT"/>
              </a:rPr>
              <a:t>practical</a:t>
            </a:r>
            <a:r>
              <a:rPr sz="1300" spc="15" dirty="0">
                <a:solidFill>
                  <a:srgbClr val="454240"/>
                </a:solidFill>
                <a:latin typeface="Arial MT"/>
                <a:cs typeface="Arial MT"/>
              </a:rPr>
              <a:t> </a:t>
            </a:r>
            <a:r>
              <a:rPr sz="1300" spc="20" dirty="0">
                <a:solidFill>
                  <a:srgbClr val="454240"/>
                </a:solidFill>
                <a:latin typeface="Arial MT"/>
                <a:cs typeface="Arial MT"/>
              </a:rPr>
              <a:t>and</a:t>
            </a:r>
            <a:r>
              <a:rPr sz="1300" spc="35" dirty="0">
                <a:solidFill>
                  <a:srgbClr val="454240"/>
                </a:solidFill>
                <a:latin typeface="Arial MT"/>
                <a:cs typeface="Arial MT"/>
              </a:rPr>
              <a:t> </a:t>
            </a:r>
            <a:r>
              <a:rPr sz="1300" spc="20" dirty="0">
                <a:solidFill>
                  <a:srgbClr val="454240"/>
                </a:solidFill>
                <a:latin typeface="Arial MT"/>
                <a:cs typeface="Arial MT"/>
              </a:rPr>
              <a:t>functional aspects.</a:t>
            </a:r>
            <a:endParaRPr lang="it-IT" sz="1300" spc="25" dirty="0">
              <a:solidFill>
                <a:srgbClr val="454240"/>
              </a:solidFill>
              <a:latin typeface="Arial MT"/>
              <a:cs typeface="Arial MT"/>
            </a:endParaRPr>
          </a:p>
          <a:p>
            <a:pPr marL="12700" marR="5080">
              <a:lnSpc>
                <a:spcPts val="2800"/>
              </a:lnSpc>
              <a:spcBef>
                <a:spcPts val="140"/>
              </a:spcBef>
            </a:pPr>
            <a:r>
              <a:rPr lang="it-IT" sz="1300" spc="25" dirty="0" err="1">
                <a:solidFill>
                  <a:srgbClr val="454240"/>
                </a:solidFill>
                <a:latin typeface="Arial MT"/>
                <a:cs typeface="Arial MT"/>
              </a:rPr>
              <a:t>During</a:t>
            </a:r>
            <a:r>
              <a:rPr lang="it-IT" sz="1300" spc="25" dirty="0">
                <a:solidFill>
                  <a:srgbClr val="454240"/>
                </a:solidFill>
                <a:latin typeface="Arial MT"/>
                <a:cs typeface="Arial MT"/>
              </a:rPr>
              <a:t> the 3D </a:t>
            </a:r>
            <a:r>
              <a:rPr lang="it-IT" sz="1300" spc="25" dirty="0" err="1">
                <a:solidFill>
                  <a:srgbClr val="454240"/>
                </a:solidFill>
                <a:latin typeface="Arial MT"/>
                <a:cs typeface="Arial MT"/>
              </a:rPr>
              <a:t>modeling</a:t>
            </a:r>
            <a:r>
              <a:rPr lang="it-IT" sz="1300" spc="25" dirty="0">
                <a:solidFill>
                  <a:srgbClr val="454240"/>
                </a:solidFill>
                <a:latin typeface="Arial MT"/>
                <a:cs typeface="Arial MT"/>
              </a:rPr>
              <a:t> </a:t>
            </a:r>
            <a:r>
              <a:rPr lang="it-IT" sz="1300" spc="25" dirty="0" err="1">
                <a:solidFill>
                  <a:srgbClr val="454240"/>
                </a:solidFill>
                <a:latin typeface="Arial MT"/>
                <a:cs typeface="Arial MT"/>
              </a:rPr>
              <a:t>process</a:t>
            </a:r>
            <a:r>
              <a:rPr lang="it-IT" sz="1300" spc="25" dirty="0">
                <a:solidFill>
                  <a:srgbClr val="454240"/>
                </a:solidFill>
                <a:latin typeface="Arial MT"/>
                <a:cs typeface="Arial MT"/>
              </a:rPr>
              <a:t> a</a:t>
            </a:r>
            <a:r>
              <a:rPr sz="1300" spc="20" dirty="0">
                <a:solidFill>
                  <a:srgbClr val="454240"/>
                </a:solidFill>
                <a:latin typeface="Arial MT"/>
                <a:cs typeface="Arial MT"/>
              </a:rPr>
              <a:t>n</a:t>
            </a:r>
            <a:r>
              <a:rPr sz="1300" spc="30" dirty="0">
                <a:solidFill>
                  <a:srgbClr val="454240"/>
                </a:solidFill>
                <a:latin typeface="Arial MT"/>
                <a:cs typeface="Arial MT"/>
              </a:rPr>
              <a:t> </a:t>
            </a:r>
            <a:r>
              <a:rPr sz="1300" spc="20" dirty="0">
                <a:solidFill>
                  <a:srgbClr val="454240"/>
                </a:solidFill>
                <a:latin typeface="Arial MT"/>
                <a:cs typeface="Arial MT"/>
              </a:rPr>
              <a:t>emphasis</a:t>
            </a:r>
            <a:r>
              <a:rPr sz="1300" spc="30" dirty="0">
                <a:solidFill>
                  <a:srgbClr val="454240"/>
                </a:solidFill>
                <a:latin typeface="Arial MT"/>
                <a:cs typeface="Arial MT"/>
              </a:rPr>
              <a:t> </a:t>
            </a:r>
            <a:r>
              <a:rPr sz="1300" spc="-10" dirty="0">
                <a:solidFill>
                  <a:srgbClr val="454240"/>
                </a:solidFill>
                <a:latin typeface="Arial MT"/>
                <a:cs typeface="Arial MT"/>
              </a:rPr>
              <a:t>should</a:t>
            </a:r>
            <a:r>
              <a:rPr lang="it-IT" sz="1300" dirty="0">
                <a:latin typeface="Arial MT"/>
                <a:cs typeface="Arial MT"/>
              </a:rPr>
              <a:t> </a:t>
            </a:r>
            <a:r>
              <a:rPr sz="1300" spc="10" dirty="0">
                <a:solidFill>
                  <a:srgbClr val="454240"/>
                </a:solidFill>
                <a:latin typeface="Arial MT"/>
                <a:cs typeface="Arial MT"/>
              </a:rPr>
              <a:t>also</a:t>
            </a:r>
            <a:r>
              <a:rPr sz="1300" spc="70" dirty="0">
                <a:solidFill>
                  <a:srgbClr val="454240"/>
                </a:solidFill>
                <a:latin typeface="Arial MT"/>
                <a:cs typeface="Arial MT"/>
              </a:rPr>
              <a:t> </a:t>
            </a:r>
            <a:r>
              <a:rPr sz="1300" spc="10" dirty="0">
                <a:solidFill>
                  <a:srgbClr val="454240"/>
                </a:solidFill>
                <a:latin typeface="Arial MT"/>
                <a:cs typeface="Arial MT"/>
              </a:rPr>
              <a:t>be</a:t>
            </a:r>
            <a:r>
              <a:rPr sz="1300" spc="60" dirty="0">
                <a:solidFill>
                  <a:srgbClr val="454240"/>
                </a:solidFill>
                <a:latin typeface="Arial MT"/>
                <a:cs typeface="Arial MT"/>
              </a:rPr>
              <a:t> </a:t>
            </a:r>
            <a:r>
              <a:rPr sz="1300" spc="10" dirty="0">
                <a:solidFill>
                  <a:srgbClr val="454240"/>
                </a:solidFill>
                <a:latin typeface="Arial MT"/>
                <a:cs typeface="Arial MT"/>
              </a:rPr>
              <a:t>placed</a:t>
            </a:r>
            <a:r>
              <a:rPr sz="1300" spc="50" dirty="0">
                <a:solidFill>
                  <a:srgbClr val="454240"/>
                </a:solidFill>
                <a:latin typeface="Arial MT"/>
                <a:cs typeface="Arial MT"/>
              </a:rPr>
              <a:t> </a:t>
            </a:r>
            <a:r>
              <a:rPr sz="1300" spc="10" dirty="0">
                <a:solidFill>
                  <a:srgbClr val="454240"/>
                </a:solidFill>
                <a:latin typeface="Arial MT"/>
                <a:cs typeface="Arial MT"/>
              </a:rPr>
              <a:t>on</a:t>
            </a:r>
            <a:r>
              <a:rPr sz="1300" spc="75" dirty="0">
                <a:solidFill>
                  <a:srgbClr val="454240"/>
                </a:solidFill>
                <a:latin typeface="Arial MT"/>
                <a:cs typeface="Arial MT"/>
              </a:rPr>
              <a:t> </a:t>
            </a:r>
            <a:r>
              <a:rPr sz="1300" spc="50" dirty="0">
                <a:solidFill>
                  <a:srgbClr val="454240"/>
                </a:solidFill>
                <a:latin typeface="Arial MT"/>
                <a:cs typeface="Arial MT"/>
              </a:rPr>
              <a:t>the</a:t>
            </a:r>
            <a:r>
              <a:rPr sz="1300" spc="35" dirty="0">
                <a:solidFill>
                  <a:srgbClr val="454240"/>
                </a:solidFill>
                <a:latin typeface="Arial MT"/>
                <a:cs typeface="Arial MT"/>
              </a:rPr>
              <a:t> </a:t>
            </a:r>
            <a:r>
              <a:rPr sz="1300" dirty="0">
                <a:solidFill>
                  <a:srgbClr val="454240"/>
                </a:solidFill>
                <a:latin typeface="Arial MT"/>
                <a:cs typeface="Arial MT"/>
              </a:rPr>
              <a:t>garden,</a:t>
            </a:r>
            <a:r>
              <a:rPr sz="1300" spc="70" dirty="0">
                <a:solidFill>
                  <a:srgbClr val="454240"/>
                </a:solidFill>
                <a:latin typeface="Arial MT"/>
                <a:cs typeface="Arial MT"/>
              </a:rPr>
              <a:t> </a:t>
            </a:r>
            <a:r>
              <a:rPr sz="1300" spc="10" dirty="0">
                <a:solidFill>
                  <a:srgbClr val="454240"/>
                </a:solidFill>
                <a:latin typeface="Arial MT"/>
                <a:cs typeface="Arial MT"/>
              </a:rPr>
              <a:t>which</a:t>
            </a:r>
            <a:r>
              <a:rPr sz="1300" spc="45" dirty="0">
                <a:solidFill>
                  <a:srgbClr val="454240"/>
                </a:solidFill>
                <a:latin typeface="Arial MT"/>
                <a:cs typeface="Arial MT"/>
              </a:rPr>
              <a:t> </a:t>
            </a:r>
            <a:r>
              <a:rPr sz="1300" spc="10" dirty="0">
                <a:solidFill>
                  <a:srgbClr val="454240"/>
                </a:solidFill>
                <a:latin typeface="Arial MT"/>
                <a:cs typeface="Arial MT"/>
              </a:rPr>
              <a:t>could</a:t>
            </a:r>
            <a:r>
              <a:rPr sz="1300" spc="45" dirty="0">
                <a:solidFill>
                  <a:srgbClr val="454240"/>
                </a:solidFill>
                <a:latin typeface="Arial MT"/>
                <a:cs typeface="Arial MT"/>
              </a:rPr>
              <a:t> </a:t>
            </a:r>
            <a:r>
              <a:rPr sz="1300" spc="10" dirty="0">
                <a:solidFill>
                  <a:srgbClr val="454240"/>
                </a:solidFill>
                <a:latin typeface="Arial MT"/>
                <a:cs typeface="Arial MT"/>
              </a:rPr>
              <a:t>prove</a:t>
            </a:r>
            <a:r>
              <a:rPr sz="1300" spc="85" dirty="0">
                <a:solidFill>
                  <a:srgbClr val="454240"/>
                </a:solidFill>
                <a:latin typeface="Arial MT"/>
                <a:cs typeface="Arial MT"/>
              </a:rPr>
              <a:t> to</a:t>
            </a:r>
            <a:r>
              <a:rPr sz="1300" spc="70" dirty="0">
                <a:solidFill>
                  <a:srgbClr val="454240"/>
                </a:solidFill>
                <a:latin typeface="Arial MT"/>
                <a:cs typeface="Arial MT"/>
              </a:rPr>
              <a:t> </a:t>
            </a:r>
            <a:r>
              <a:rPr sz="1300" spc="10" dirty="0">
                <a:solidFill>
                  <a:srgbClr val="454240"/>
                </a:solidFill>
                <a:latin typeface="Arial MT"/>
                <a:cs typeface="Arial MT"/>
              </a:rPr>
              <a:t>be</a:t>
            </a:r>
            <a:r>
              <a:rPr sz="1300" spc="50" dirty="0">
                <a:solidFill>
                  <a:srgbClr val="454240"/>
                </a:solidFill>
                <a:latin typeface="Arial MT"/>
                <a:cs typeface="Arial MT"/>
              </a:rPr>
              <a:t> </a:t>
            </a:r>
            <a:r>
              <a:rPr sz="1300" spc="10" dirty="0">
                <a:solidFill>
                  <a:srgbClr val="454240"/>
                </a:solidFill>
                <a:latin typeface="Arial MT"/>
                <a:cs typeface="Arial MT"/>
              </a:rPr>
              <a:t>a</a:t>
            </a:r>
            <a:r>
              <a:rPr sz="1300" spc="50" dirty="0">
                <a:solidFill>
                  <a:srgbClr val="454240"/>
                </a:solidFill>
                <a:latin typeface="Arial MT"/>
                <a:cs typeface="Arial MT"/>
              </a:rPr>
              <a:t> </a:t>
            </a:r>
            <a:r>
              <a:rPr sz="1300" spc="10" dirty="0">
                <a:solidFill>
                  <a:srgbClr val="454240"/>
                </a:solidFill>
                <a:latin typeface="Arial MT"/>
                <a:cs typeface="Arial MT"/>
              </a:rPr>
              <a:t>particularly</a:t>
            </a:r>
            <a:r>
              <a:rPr sz="1300" spc="75" dirty="0">
                <a:solidFill>
                  <a:srgbClr val="454240"/>
                </a:solidFill>
                <a:latin typeface="Arial MT"/>
                <a:cs typeface="Arial MT"/>
              </a:rPr>
              <a:t> </a:t>
            </a:r>
            <a:r>
              <a:rPr sz="1300" spc="10" dirty="0">
                <a:solidFill>
                  <a:srgbClr val="454240"/>
                </a:solidFill>
                <a:latin typeface="Arial MT"/>
                <a:cs typeface="Arial MT"/>
              </a:rPr>
              <a:t>intriguing</a:t>
            </a:r>
            <a:r>
              <a:rPr sz="1300" spc="30" dirty="0">
                <a:solidFill>
                  <a:srgbClr val="454240"/>
                </a:solidFill>
                <a:latin typeface="Arial MT"/>
                <a:cs typeface="Arial MT"/>
              </a:rPr>
              <a:t> </a:t>
            </a:r>
            <a:r>
              <a:rPr sz="1300" spc="10" dirty="0">
                <a:solidFill>
                  <a:srgbClr val="454240"/>
                </a:solidFill>
                <a:latin typeface="Arial MT"/>
                <a:cs typeface="Arial MT"/>
              </a:rPr>
              <a:t>modeling</a:t>
            </a:r>
            <a:r>
              <a:rPr sz="1300" spc="50" dirty="0">
                <a:solidFill>
                  <a:srgbClr val="454240"/>
                </a:solidFill>
                <a:latin typeface="Arial MT"/>
                <a:cs typeface="Arial MT"/>
              </a:rPr>
              <a:t> </a:t>
            </a:r>
            <a:r>
              <a:rPr sz="1300" spc="-10" dirty="0">
                <a:solidFill>
                  <a:srgbClr val="454240"/>
                </a:solidFill>
                <a:latin typeface="Arial MT"/>
                <a:cs typeface="Arial MT"/>
              </a:rPr>
              <a:t>subject.</a:t>
            </a:r>
            <a:endParaRPr sz="1300" dirty="0">
              <a:latin typeface="Arial MT"/>
              <a:cs typeface="Arial MT"/>
            </a:endParaRPr>
          </a:p>
        </p:txBody>
      </p:sp>
      <p:sp>
        <p:nvSpPr>
          <p:cNvPr id="18" name="CasellaDiTesto 17">
            <a:extLst>
              <a:ext uri="{FF2B5EF4-FFF2-40B4-BE49-F238E27FC236}">
                <a16:creationId xmlns:a16="http://schemas.microsoft.com/office/drawing/2014/main" id="{6063D40B-C4DD-EE10-BDBB-CE5E83ED1054}"/>
              </a:ext>
            </a:extLst>
          </p:cNvPr>
          <p:cNvSpPr txBox="1"/>
          <p:nvPr/>
        </p:nvSpPr>
        <p:spPr>
          <a:xfrm>
            <a:off x="14988191" y="8403241"/>
            <a:ext cx="6202778" cy="569387"/>
          </a:xfrm>
          <a:prstGeom prst="rect">
            <a:avLst/>
          </a:prstGeom>
          <a:noFill/>
        </p:spPr>
        <p:txBody>
          <a:bodyPr wrap="square">
            <a:spAutoFit/>
          </a:bodyPr>
          <a:lstStyle/>
          <a:p>
            <a:pPr algn="ctr"/>
            <a:r>
              <a:rPr lang="en-US" sz="1300" dirty="0">
                <a:latin typeface="Arial MT"/>
              </a:rPr>
              <a:t>High resolution i</a:t>
            </a:r>
            <a:r>
              <a:rPr lang="en-US" sz="1300" b="0" i="0" dirty="0">
                <a:solidFill>
                  <a:srgbClr val="202124"/>
                </a:solidFill>
                <a:effectLst/>
                <a:latin typeface="Arial MT"/>
              </a:rPr>
              <a:t>nitial sketches, taken from</a:t>
            </a:r>
            <a:r>
              <a:rPr lang="en-US" sz="1300" b="0" i="0" dirty="0">
                <a:solidFill>
                  <a:srgbClr val="202124"/>
                </a:solidFill>
                <a:effectLst/>
                <a:latin typeface="arial" panose="020B0604020202020204" pitchFamily="34" charset="0"/>
              </a:rPr>
              <a:t> </a:t>
            </a:r>
            <a:r>
              <a:rPr lang="en-US" sz="1800" b="0" i="0" dirty="0">
                <a:solidFill>
                  <a:srgbClr val="202124"/>
                </a:solidFill>
                <a:effectLst/>
                <a:latin typeface="arial" panose="020B0604020202020204" pitchFamily="34" charset="0"/>
                <a:hlinkClick r:id="rId15"/>
              </a:rPr>
              <a:t>https://gallica.bnf.fr/ark:/12148/bpt6k1047050b/f333.item</a:t>
            </a:r>
            <a:r>
              <a:rPr lang="en-US" sz="1800" b="0" i="0" dirty="0">
                <a:solidFill>
                  <a:srgbClr val="202124"/>
                </a:solidFill>
                <a:effectLst/>
                <a:latin typeface="arial" panose="020B0604020202020204" pitchFamily="34" charset="0"/>
              </a:rPr>
              <a:t> </a:t>
            </a:r>
            <a:endParaRPr lang="it-IT" dirty="0"/>
          </a:p>
        </p:txBody>
      </p:sp>
      <p:sp>
        <p:nvSpPr>
          <p:cNvPr id="23" name="CasellaDiTesto 22">
            <a:extLst>
              <a:ext uri="{FF2B5EF4-FFF2-40B4-BE49-F238E27FC236}">
                <a16:creationId xmlns:a16="http://schemas.microsoft.com/office/drawing/2014/main" id="{8BB7BCAD-E1B9-EA67-507B-7733F0093E24}"/>
              </a:ext>
            </a:extLst>
          </p:cNvPr>
          <p:cNvSpPr txBox="1"/>
          <p:nvPr/>
        </p:nvSpPr>
        <p:spPr>
          <a:xfrm>
            <a:off x="227912" y="4842024"/>
            <a:ext cx="11530476" cy="2690993"/>
          </a:xfrm>
          <a:prstGeom prst="rect">
            <a:avLst/>
          </a:prstGeom>
          <a:noFill/>
        </p:spPr>
        <p:txBody>
          <a:bodyPr wrap="square">
            <a:spAutoFit/>
          </a:bodyPr>
          <a:lstStyle/>
          <a:p>
            <a:pPr marL="12700" marR="217804">
              <a:spcBef>
                <a:spcPts val="130"/>
              </a:spcBef>
            </a:pPr>
            <a:r>
              <a:rPr lang="it-IT" sz="2150" b="1" i="1" spc="260" dirty="0" err="1">
                <a:solidFill>
                  <a:srgbClr val="454240"/>
                </a:solidFill>
                <a:latin typeface="Cambria"/>
              </a:rPr>
              <a:t>Geometries</a:t>
            </a:r>
            <a:r>
              <a:rPr lang="it-IT" sz="2150" b="1" i="1" spc="260" dirty="0">
                <a:solidFill>
                  <a:srgbClr val="454240"/>
                </a:solidFill>
                <a:latin typeface="Cambria"/>
              </a:rPr>
              <a:t> and </a:t>
            </a:r>
            <a:r>
              <a:rPr lang="it-IT" sz="2150" b="1" i="1" spc="260" dirty="0" err="1">
                <a:solidFill>
                  <a:srgbClr val="454240"/>
                </a:solidFill>
                <a:latin typeface="Cambria"/>
              </a:rPr>
              <a:t>Exterior</a:t>
            </a:r>
            <a:endParaRPr lang="en-US" sz="2150" b="1" i="1" spc="260" dirty="0">
              <a:solidFill>
                <a:srgbClr val="454240"/>
              </a:solidFill>
              <a:latin typeface="Cambria"/>
            </a:endParaRPr>
          </a:p>
          <a:p>
            <a:pPr marL="12700" marR="217804">
              <a:spcBef>
                <a:spcPts val="130"/>
              </a:spcBef>
            </a:pPr>
            <a:endParaRPr lang="en-US" sz="2150" spc="260" dirty="0">
              <a:solidFill>
                <a:srgbClr val="454240"/>
              </a:solidFill>
              <a:latin typeface="Cambria"/>
              <a:cs typeface="Arial MT"/>
            </a:endParaRPr>
          </a:p>
          <a:p>
            <a:pPr marL="12700" marR="217804">
              <a:spcBef>
                <a:spcPts val="130"/>
              </a:spcBef>
            </a:pPr>
            <a:r>
              <a:rPr lang="en-US" sz="1600" dirty="0">
                <a:latin typeface="Arial MT"/>
                <a:cs typeface="Arial MT"/>
              </a:rPr>
              <a:t>From</a:t>
            </a:r>
            <a:r>
              <a:rPr lang="en-US" sz="1600" spc="60" dirty="0">
                <a:latin typeface="Arial MT"/>
                <a:cs typeface="Arial MT"/>
              </a:rPr>
              <a:t> </a:t>
            </a:r>
            <a:r>
              <a:rPr lang="en-US" sz="1600" dirty="0">
                <a:latin typeface="Arial MT"/>
                <a:cs typeface="Arial MT"/>
              </a:rPr>
              <a:t>a</a:t>
            </a:r>
            <a:r>
              <a:rPr lang="en-US" sz="1600" spc="55" dirty="0">
                <a:latin typeface="Arial MT"/>
                <a:cs typeface="Arial MT"/>
              </a:rPr>
              <a:t> </a:t>
            </a:r>
            <a:r>
              <a:rPr lang="en-US" sz="1600" spc="60" dirty="0">
                <a:latin typeface="Arial MT"/>
                <a:cs typeface="Arial MT"/>
              </a:rPr>
              <a:t>geometric</a:t>
            </a:r>
            <a:r>
              <a:rPr lang="en-US" sz="1600" spc="80" dirty="0">
                <a:latin typeface="Arial MT"/>
                <a:cs typeface="Arial MT"/>
              </a:rPr>
              <a:t> </a:t>
            </a:r>
            <a:r>
              <a:rPr lang="en-US" sz="1600" dirty="0">
                <a:latin typeface="Arial MT"/>
                <a:cs typeface="Arial MT"/>
              </a:rPr>
              <a:t>and</a:t>
            </a:r>
            <a:r>
              <a:rPr lang="en-US" sz="1600" spc="30" dirty="0">
                <a:latin typeface="Arial MT"/>
                <a:cs typeface="Arial MT"/>
              </a:rPr>
              <a:t> </a:t>
            </a:r>
            <a:r>
              <a:rPr lang="en-US" sz="1600" dirty="0">
                <a:latin typeface="Arial MT"/>
                <a:cs typeface="Arial MT"/>
              </a:rPr>
              <a:t>external</a:t>
            </a:r>
            <a:r>
              <a:rPr lang="en-US" sz="1600" spc="50" dirty="0">
                <a:latin typeface="Arial MT"/>
                <a:cs typeface="Arial MT"/>
              </a:rPr>
              <a:t> </a:t>
            </a:r>
            <a:r>
              <a:rPr lang="en-US" sz="1600" dirty="0">
                <a:latin typeface="Arial MT"/>
                <a:cs typeface="Arial MT"/>
              </a:rPr>
              <a:t>space</a:t>
            </a:r>
            <a:r>
              <a:rPr lang="en-US" sz="1600" spc="40" dirty="0">
                <a:latin typeface="Arial MT"/>
                <a:cs typeface="Arial MT"/>
              </a:rPr>
              <a:t> </a:t>
            </a:r>
            <a:r>
              <a:rPr lang="en-US" sz="1600" spc="65" dirty="0">
                <a:latin typeface="Arial MT"/>
                <a:cs typeface="Arial MT"/>
              </a:rPr>
              <a:t>perspective</a:t>
            </a:r>
            <a:r>
              <a:rPr lang="en-US" sz="1600" spc="55" dirty="0">
                <a:latin typeface="Arial MT"/>
                <a:cs typeface="Arial MT"/>
              </a:rPr>
              <a:t> </a:t>
            </a:r>
            <a:r>
              <a:rPr lang="en-US" sz="1600" dirty="0">
                <a:latin typeface="Arial MT"/>
                <a:cs typeface="Arial MT"/>
              </a:rPr>
              <a:t>is</a:t>
            </a:r>
            <a:r>
              <a:rPr lang="en-US" sz="1600" spc="55" dirty="0">
                <a:latin typeface="Arial MT"/>
                <a:cs typeface="Arial MT"/>
              </a:rPr>
              <a:t> </a:t>
            </a:r>
            <a:r>
              <a:rPr lang="en-US" sz="1600" spc="75" dirty="0">
                <a:latin typeface="Arial MT"/>
                <a:cs typeface="Arial MT"/>
              </a:rPr>
              <a:t>the</a:t>
            </a:r>
            <a:r>
              <a:rPr lang="en-US" sz="1600" spc="40" dirty="0">
                <a:latin typeface="Arial MT"/>
                <a:cs typeface="Arial MT"/>
              </a:rPr>
              <a:t> </a:t>
            </a:r>
            <a:r>
              <a:rPr lang="en-US" sz="1600" spc="-10" dirty="0">
                <a:latin typeface="Arial MT"/>
                <a:cs typeface="Arial MT"/>
              </a:rPr>
              <a:t>remarkable </a:t>
            </a:r>
            <a:r>
              <a:rPr lang="en-US" sz="1600" spc="50" dirty="0">
                <a:latin typeface="Arial MT"/>
                <a:cs typeface="Arial MT"/>
              </a:rPr>
              <a:t>symmetry, </a:t>
            </a:r>
            <a:r>
              <a:rPr lang="en-US" sz="1600" dirty="0">
                <a:latin typeface="Arial MT"/>
                <a:cs typeface="Arial MT"/>
              </a:rPr>
              <a:t>which</a:t>
            </a:r>
            <a:r>
              <a:rPr lang="en-US" sz="1600" spc="55" dirty="0">
                <a:latin typeface="Arial MT"/>
                <a:cs typeface="Arial MT"/>
              </a:rPr>
              <a:t> </a:t>
            </a:r>
            <a:r>
              <a:rPr lang="en-US" sz="1600" dirty="0">
                <a:latin typeface="Arial MT"/>
                <a:cs typeface="Arial MT"/>
              </a:rPr>
              <a:t>warrants</a:t>
            </a:r>
            <a:r>
              <a:rPr lang="en-US" sz="1600" spc="35" dirty="0">
                <a:latin typeface="Arial MT"/>
                <a:cs typeface="Arial MT"/>
              </a:rPr>
              <a:t> </a:t>
            </a:r>
            <a:r>
              <a:rPr lang="en-US" sz="1600" spc="120" dirty="0">
                <a:latin typeface="Arial MT"/>
                <a:cs typeface="Arial MT"/>
              </a:rPr>
              <a:t>in-</a:t>
            </a:r>
            <a:r>
              <a:rPr lang="en-US" sz="1600" spc="90" dirty="0">
                <a:latin typeface="Arial MT"/>
                <a:cs typeface="Arial MT"/>
              </a:rPr>
              <a:t>depth</a:t>
            </a:r>
            <a:r>
              <a:rPr lang="en-US" sz="1600" spc="15" dirty="0">
                <a:latin typeface="Arial MT"/>
                <a:cs typeface="Arial MT"/>
              </a:rPr>
              <a:t> </a:t>
            </a:r>
            <a:r>
              <a:rPr lang="en-US" sz="1600" dirty="0">
                <a:latin typeface="Arial MT"/>
                <a:cs typeface="Arial MT"/>
              </a:rPr>
              <a:t>analysis</a:t>
            </a:r>
            <a:r>
              <a:rPr lang="en-US" sz="1600" spc="50" dirty="0">
                <a:latin typeface="Arial MT"/>
                <a:cs typeface="Arial MT"/>
              </a:rPr>
              <a:t> </a:t>
            </a:r>
            <a:r>
              <a:rPr lang="en-US" sz="1600" spc="95" dirty="0">
                <a:latin typeface="Arial MT"/>
                <a:cs typeface="Arial MT"/>
              </a:rPr>
              <a:t>both</a:t>
            </a:r>
            <a:r>
              <a:rPr lang="en-US" sz="1600" spc="25" dirty="0">
                <a:latin typeface="Arial MT"/>
                <a:cs typeface="Arial MT"/>
              </a:rPr>
              <a:t> </a:t>
            </a:r>
            <a:r>
              <a:rPr lang="en-US" sz="1600" dirty="0">
                <a:latin typeface="Arial MT"/>
                <a:cs typeface="Arial MT"/>
              </a:rPr>
              <a:t>in</a:t>
            </a:r>
            <a:r>
              <a:rPr lang="en-US" sz="1600" spc="60" dirty="0">
                <a:latin typeface="Arial MT"/>
                <a:cs typeface="Arial MT"/>
              </a:rPr>
              <a:t> </a:t>
            </a:r>
            <a:r>
              <a:rPr lang="en-US" sz="1600" spc="70" dirty="0">
                <a:latin typeface="Arial MT"/>
                <a:cs typeface="Arial MT"/>
              </a:rPr>
              <a:t>terms</a:t>
            </a:r>
            <a:r>
              <a:rPr lang="en-US" sz="1600" spc="30" dirty="0">
                <a:latin typeface="Arial MT"/>
                <a:cs typeface="Arial MT"/>
              </a:rPr>
              <a:t> </a:t>
            </a:r>
            <a:r>
              <a:rPr lang="en-US" sz="1600" spc="70" dirty="0">
                <a:latin typeface="Arial MT"/>
                <a:cs typeface="Arial MT"/>
              </a:rPr>
              <a:t>of</a:t>
            </a:r>
            <a:r>
              <a:rPr lang="en-US" sz="1600" spc="60" dirty="0">
                <a:latin typeface="Arial MT"/>
                <a:cs typeface="Arial MT"/>
              </a:rPr>
              <a:t> </a:t>
            </a:r>
            <a:r>
              <a:rPr lang="en-US" sz="1600" spc="55" dirty="0">
                <a:latin typeface="Arial MT"/>
                <a:cs typeface="Arial MT"/>
              </a:rPr>
              <a:t>aesthetics</a:t>
            </a:r>
            <a:r>
              <a:rPr lang="en-US" sz="1600" spc="30" dirty="0">
                <a:latin typeface="Arial MT"/>
                <a:cs typeface="Arial MT"/>
              </a:rPr>
              <a:t> </a:t>
            </a:r>
            <a:r>
              <a:rPr lang="en-US" sz="1600" spc="-25" dirty="0">
                <a:latin typeface="Arial MT"/>
                <a:cs typeface="Arial MT"/>
              </a:rPr>
              <a:t>and </a:t>
            </a:r>
            <a:r>
              <a:rPr lang="en-US" sz="1600" spc="35" dirty="0">
                <a:latin typeface="Arial MT"/>
                <a:cs typeface="Arial MT"/>
              </a:rPr>
              <a:t>functionality:</a:t>
            </a:r>
            <a:endParaRPr lang="en-US" sz="1600" dirty="0">
              <a:latin typeface="Arial MT"/>
              <a:cs typeface="Arial MT"/>
            </a:endParaRPr>
          </a:p>
          <a:p>
            <a:pPr marL="12700" marR="170180">
              <a:lnSpc>
                <a:spcPts val="2800"/>
              </a:lnSpc>
              <a:spcBef>
                <a:spcPts val="204"/>
              </a:spcBef>
            </a:pPr>
            <a:r>
              <a:rPr lang="en-US" sz="1600" dirty="0">
                <a:latin typeface="Arial MT"/>
                <a:cs typeface="Arial MT"/>
              </a:rPr>
              <a:t>In</a:t>
            </a:r>
            <a:r>
              <a:rPr lang="en-US" sz="1600" spc="80" dirty="0">
                <a:latin typeface="Arial MT"/>
                <a:cs typeface="Arial MT"/>
              </a:rPr>
              <a:t> </a:t>
            </a:r>
            <a:r>
              <a:rPr lang="en-US" sz="1600" spc="70" dirty="0">
                <a:latin typeface="Arial MT"/>
                <a:cs typeface="Arial MT"/>
              </a:rPr>
              <a:t>terms</a:t>
            </a:r>
            <a:r>
              <a:rPr lang="en-US" sz="1600" spc="85" dirty="0">
                <a:latin typeface="Arial MT"/>
                <a:cs typeface="Arial MT"/>
              </a:rPr>
              <a:t> </a:t>
            </a:r>
            <a:r>
              <a:rPr lang="en-US" sz="1600" spc="70" dirty="0">
                <a:latin typeface="Arial MT"/>
                <a:cs typeface="Arial MT"/>
              </a:rPr>
              <a:t>of</a:t>
            </a:r>
            <a:r>
              <a:rPr lang="en-US" sz="1600" spc="90" dirty="0">
                <a:latin typeface="Arial MT"/>
                <a:cs typeface="Arial MT"/>
              </a:rPr>
              <a:t> </a:t>
            </a:r>
            <a:r>
              <a:rPr lang="en-US" sz="1600" dirty="0">
                <a:latin typeface="Arial MT"/>
                <a:cs typeface="Arial MT"/>
              </a:rPr>
              <a:t>geometry,</a:t>
            </a:r>
            <a:r>
              <a:rPr lang="en-US" sz="1600" spc="90" dirty="0">
                <a:latin typeface="Arial MT"/>
                <a:cs typeface="Arial MT"/>
              </a:rPr>
              <a:t> </a:t>
            </a:r>
            <a:r>
              <a:rPr lang="en-US" sz="1600" spc="75" dirty="0">
                <a:latin typeface="Arial MT"/>
                <a:cs typeface="Arial MT"/>
              </a:rPr>
              <a:t>the</a:t>
            </a:r>
            <a:r>
              <a:rPr lang="en-US" sz="1600" spc="65" dirty="0">
                <a:latin typeface="Arial MT"/>
                <a:cs typeface="Arial MT"/>
              </a:rPr>
              <a:t> </a:t>
            </a:r>
            <a:r>
              <a:rPr lang="en-US" sz="1600" dirty="0">
                <a:latin typeface="Arial MT"/>
                <a:cs typeface="Arial MT"/>
              </a:rPr>
              <a:t>house</a:t>
            </a:r>
            <a:r>
              <a:rPr lang="en-US" sz="1600" spc="70" dirty="0">
                <a:latin typeface="Arial MT"/>
                <a:cs typeface="Arial MT"/>
              </a:rPr>
              <a:t> </a:t>
            </a:r>
            <a:r>
              <a:rPr lang="en-US" sz="1600" b="1" dirty="0">
                <a:latin typeface="Arial"/>
                <a:cs typeface="Arial"/>
              </a:rPr>
              <a:t>exhibits</a:t>
            </a:r>
            <a:r>
              <a:rPr lang="en-US" sz="1600" b="1" spc="30" dirty="0">
                <a:latin typeface="Arial"/>
                <a:cs typeface="Arial"/>
              </a:rPr>
              <a:t> </a:t>
            </a:r>
            <a:r>
              <a:rPr lang="en-US" sz="1600" b="1" dirty="0">
                <a:latin typeface="Arial"/>
                <a:cs typeface="Arial"/>
              </a:rPr>
              <a:t>a</a:t>
            </a:r>
            <a:r>
              <a:rPr lang="en-US" sz="1600" b="1" spc="25" dirty="0">
                <a:latin typeface="Arial"/>
                <a:cs typeface="Arial"/>
              </a:rPr>
              <a:t> </a:t>
            </a:r>
            <a:r>
              <a:rPr lang="en-US" sz="1600" b="1" spc="-20" dirty="0">
                <a:latin typeface="Arial"/>
                <a:cs typeface="Arial"/>
              </a:rPr>
              <a:t>highly</a:t>
            </a:r>
            <a:r>
              <a:rPr lang="en-US" sz="1600" b="1" spc="-5" dirty="0">
                <a:latin typeface="Arial"/>
                <a:cs typeface="Arial"/>
              </a:rPr>
              <a:t> </a:t>
            </a:r>
            <a:r>
              <a:rPr lang="en-US" sz="1600" b="1" dirty="0">
                <a:latin typeface="Arial"/>
                <a:cs typeface="Arial"/>
              </a:rPr>
              <a:t>symmetrical</a:t>
            </a:r>
            <a:r>
              <a:rPr lang="en-US" sz="1600" b="1" spc="45" dirty="0">
                <a:latin typeface="Arial"/>
                <a:cs typeface="Arial"/>
              </a:rPr>
              <a:t> </a:t>
            </a:r>
            <a:r>
              <a:rPr lang="en-US" sz="1600" b="1" spc="-10" dirty="0">
                <a:latin typeface="Arial"/>
                <a:cs typeface="Arial"/>
              </a:rPr>
              <a:t>appearance</a:t>
            </a:r>
            <a:r>
              <a:rPr lang="en-US" sz="1600" spc="-10" dirty="0">
                <a:latin typeface="Arial MT"/>
                <a:cs typeface="Arial MT"/>
              </a:rPr>
              <a:t>, </a:t>
            </a:r>
            <a:r>
              <a:rPr lang="en-US" sz="1600" spc="90" dirty="0">
                <a:latin typeface="Arial MT"/>
                <a:cs typeface="Arial MT"/>
              </a:rPr>
              <a:t>that</a:t>
            </a:r>
            <a:r>
              <a:rPr lang="en-US" sz="1600" spc="20" dirty="0">
                <a:latin typeface="Arial MT"/>
                <a:cs typeface="Arial MT"/>
              </a:rPr>
              <a:t> </a:t>
            </a:r>
            <a:r>
              <a:rPr lang="en-US" sz="1600" dirty="0">
                <a:latin typeface="Arial MT"/>
                <a:cs typeface="Arial MT"/>
              </a:rPr>
              <a:t>makes</a:t>
            </a:r>
            <a:r>
              <a:rPr lang="en-US" sz="1600" spc="50" dirty="0">
                <a:latin typeface="Arial MT"/>
                <a:cs typeface="Arial MT"/>
              </a:rPr>
              <a:t> </a:t>
            </a:r>
            <a:r>
              <a:rPr lang="en-US" sz="1600" spc="60" dirty="0">
                <a:latin typeface="Arial MT"/>
                <a:cs typeface="Arial MT"/>
              </a:rPr>
              <a:t>this</a:t>
            </a:r>
            <a:r>
              <a:rPr lang="en-US" sz="1600" spc="20" dirty="0">
                <a:latin typeface="Arial MT"/>
                <a:cs typeface="Arial MT"/>
              </a:rPr>
              <a:t> </a:t>
            </a:r>
            <a:r>
              <a:rPr lang="en-US" sz="1600" dirty="0">
                <a:latin typeface="Arial MT"/>
                <a:cs typeface="Arial MT"/>
              </a:rPr>
              <a:t>house</a:t>
            </a:r>
            <a:r>
              <a:rPr lang="en-US" sz="1600" spc="30" dirty="0">
                <a:latin typeface="Arial MT"/>
                <a:cs typeface="Arial MT"/>
              </a:rPr>
              <a:t> </a:t>
            </a:r>
            <a:r>
              <a:rPr lang="en-US" sz="1600" spc="50" dirty="0">
                <a:latin typeface="Arial MT"/>
                <a:cs typeface="Arial MT"/>
              </a:rPr>
              <a:t>particularly</a:t>
            </a:r>
            <a:r>
              <a:rPr lang="en-US" sz="1600" spc="40" dirty="0">
                <a:latin typeface="Arial MT"/>
                <a:cs typeface="Arial MT"/>
              </a:rPr>
              <a:t> </a:t>
            </a:r>
            <a:r>
              <a:rPr lang="en-US" sz="1600" dirty="0">
                <a:latin typeface="Arial MT"/>
                <a:cs typeface="Arial MT"/>
              </a:rPr>
              <a:t>intriguing,</a:t>
            </a:r>
            <a:r>
              <a:rPr lang="en-US" sz="1600" spc="30" dirty="0">
                <a:latin typeface="Arial MT"/>
                <a:cs typeface="Arial MT"/>
              </a:rPr>
              <a:t> </a:t>
            </a:r>
            <a:r>
              <a:rPr lang="en-US" sz="1600" dirty="0">
                <a:latin typeface="Arial MT"/>
                <a:cs typeface="Arial MT"/>
              </a:rPr>
              <a:t>and</a:t>
            </a:r>
            <a:r>
              <a:rPr lang="en-US" sz="1600" b="1" dirty="0">
                <a:latin typeface="Arial"/>
                <a:cs typeface="Arial"/>
              </a:rPr>
              <a:t>,</a:t>
            </a:r>
            <a:r>
              <a:rPr lang="en-US" sz="1600" b="1" spc="-30" dirty="0">
                <a:latin typeface="Arial"/>
                <a:cs typeface="Arial"/>
              </a:rPr>
              <a:t> </a:t>
            </a:r>
            <a:r>
              <a:rPr lang="en-US" sz="1600" b="1" dirty="0">
                <a:latin typeface="Arial"/>
                <a:cs typeface="Arial"/>
              </a:rPr>
              <a:t>when</a:t>
            </a:r>
            <a:r>
              <a:rPr lang="en-US" sz="1600" b="1" spc="-20" dirty="0">
                <a:latin typeface="Arial"/>
                <a:cs typeface="Arial"/>
              </a:rPr>
              <a:t> </a:t>
            </a:r>
            <a:r>
              <a:rPr lang="en-US" sz="1600" b="1" spc="60" dirty="0">
                <a:latin typeface="Arial"/>
                <a:cs typeface="Arial"/>
              </a:rPr>
              <a:t>it</a:t>
            </a:r>
            <a:r>
              <a:rPr lang="en-US" sz="1600" b="1" spc="-15" dirty="0">
                <a:latin typeface="Arial"/>
                <a:cs typeface="Arial"/>
              </a:rPr>
              <a:t> </a:t>
            </a:r>
            <a:r>
              <a:rPr lang="en-US" sz="1600" b="1" dirty="0">
                <a:latin typeface="Arial"/>
                <a:cs typeface="Arial"/>
              </a:rPr>
              <a:t>comes</a:t>
            </a:r>
            <a:r>
              <a:rPr lang="en-US" sz="1600" b="1" spc="-5" dirty="0">
                <a:latin typeface="Arial"/>
                <a:cs typeface="Arial"/>
              </a:rPr>
              <a:t> </a:t>
            </a:r>
            <a:r>
              <a:rPr lang="en-US" sz="1600" b="1" spc="60" dirty="0">
                <a:latin typeface="Arial"/>
                <a:cs typeface="Arial"/>
              </a:rPr>
              <a:t>to</a:t>
            </a:r>
            <a:r>
              <a:rPr lang="en-US" sz="1600" b="1" dirty="0">
                <a:latin typeface="Arial"/>
                <a:cs typeface="Arial"/>
              </a:rPr>
              <a:t> </a:t>
            </a:r>
            <a:r>
              <a:rPr lang="en-US" sz="1600" b="1" spc="35" dirty="0">
                <a:latin typeface="Arial"/>
                <a:cs typeface="Arial"/>
              </a:rPr>
              <a:t>the</a:t>
            </a:r>
            <a:endParaRPr lang="en-US" sz="1600" dirty="0">
              <a:latin typeface="Arial"/>
              <a:cs typeface="Arial"/>
            </a:endParaRPr>
          </a:p>
          <a:p>
            <a:pPr marL="12700" marR="5080">
              <a:lnSpc>
                <a:spcPts val="2800"/>
              </a:lnSpc>
            </a:pPr>
            <a:r>
              <a:rPr lang="en-US" sz="1600" b="1" dirty="0">
                <a:latin typeface="Arial"/>
                <a:cs typeface="Arial"/>
              </a:rPr>
              <a:t>external</a:t>
            </a:r>
            <a:r>
              <a:rPr lang="en-US" sz="1600" b="1" spc="20" dirty="0">
                <a:latin typeface="Arial"/>
                <a:cs typeface="Arial"/>
              </a:rPr>
              <a:t> </a:t>
            </a:r>
            <a:r>
              <a:rPr lang="en-US" sz="1600" b="1" dirty="0">
                <a:latin typeface="Arial"/>
                <a:cs typeface="Arial"/>
              </a:rPr>
              <a:t>spaces</a:t>
            </a:r>
            <a:r>
              <a:rPr lang="en-US" sz="1600" dirty="0">
                <a:latin typeface="Arial MT"/>
                <a:cs typeface="Arial MT"/>
              </a:rPr>
              <a:t>,</a:t>
            </a:r>
            <a:r>
              <a:rPr lang="en-US" sz="1600" spc="65" dirty="0">
                <a:latin typeface="Arial MT"/>
                <a:cs typeface="Arial MT"/>
              </a:rPr>
              <a:t> </a:t>
            </a:r>
            <a:r>
              <a:rPr lang="en-US" sz="1600" b="1" spc="-10" dirty="0">
                <a:latin typeface="Arial"/>
                <a:cs typeface="Arial"/>
              </a:rPr>
              <a:t>'Maison</a:t>
            </a:r>
            <a:r>
              <a:rPr lang="en-US" sz="1600" b="1" spc="15" dirty="0">
                <a:latin typeface="Arial"/>
                <a:cs typeface="Arial"/>
              </a:rPr>
              <a:t> </a:t>
            </a:r>
            <a:r>
              <a:rPr lang="en-US" sz="1600" b="1" dirty="0">
                <a:latin typeface="Arial"/>
                <a:cs typeface="Arial"/>
              </a:rPr>
              <a:t>d'un</a:t>
            </a:r>
            <a:r>
              <a:rPr lang="en-US" sz="1600" b="1" spc="15" dirty="0">
                <a:latin typeface="Arial"/>
                <a:cs typeface="Arial"/>
              </a:rPr>
              <a:t> </a:t>
            </a:r>
            <a:r>
              <a:rPr lang="en-US" sz="1600" b="1" dirty="0" err="1">
                <a:latin typeface="Arial"/>
                <a:cs typeface="Arial"/>
              </a:rPr>
              <a:t>Commis'</a:t>
            </a:r>
            <a:r>
              <a:rPr lang="en-US" sz="1600" b="1" spc="10" dirty="0">
                <a:latin typeface="Arial"/>
                <a:cs typeface="Arial"/>
              </a:rPr>
              <a:t> </a:t>
            </a:r>
            <a:r>
              <a:rPr lang="en-US" sz="1600" b="1" dirty="0">
                <a:latin typeface="Arial"/>
                <a:cs typeface="Arial"/>
              </a:rPr>
              <a:t>stands</a:t>
            </a:r>
            <a:r>
              <a:rPr lang="en-US" sz="1600" b="1" spc="15" dirty="0">
                <a:latin typeface="Arial"/>
                <a:cs typeface="Arial"/>
              </a:rPr>
              <a:t> </a:t>
            </a:r>
            <a:r>
              <a:rPr lang="en-US" sz="1600" b="1" dirty="0">
                <a:latin typeface="Arial"/>
                <a:cs typeface="Arial"/>
              </a:rPr>
              <a:t>out </a:t>
            </a:r>
            <a:r>
              <a:rPr lang="en-US" sz="1600" b="1" spc="-25" dirty="0">
                <a:latin typeface="Arial"/>
                <a:cs typeface="Arial"/>
              </a:rPr>
              <a:t>as </a:t>
            </a:r>
            <a:r>
              <a:rPr lang="en-US" sz="1600" b="1" spc="60" dirty="0">
                <a:latin typeface="Arial"/>
                <a:cs typeface="Arial"/>
              </a:rPr>
              <a:t>a very </a:t>
            </a:r>
            <a:r>
              <a:rPr lang="en-US" sz="1600" b="1" dirty="0">
                <a:latin typeface="Arial"/>
                <a:cs typeface="Arial"/>
              </a:rPr>
              <a:t>captivating project</a:t>
            </a:r>
            <a:r>
              <a:rPr lang="en-US" sz="1600" dirty="0">
                <a:latin typeface="Arial MT"/>
                <a:cs typeface="Arial MT"/>
              </a:rPr>
              <a:t>.</a:t>
            </a:r>
            <a:r>
              <a:rPr lang="en-US" sz="1600" spc="60" dirty="0">
                <a:latin typeface="Arial MT"/>
                <a:cs typeface="Arial MT"/>
              </a:rPr>
              <a:t> </a:t>
            </a:r>
          </a:p>
          <a:p>
            <a:pPr marL="12700" marR="5080">
              <a:lnSpc>
                <a:spcPts val="2800"/>
              </a:lnSpc>
            </a:pPr>
            <a:r>
              <a:rPr lang="en-US" sz="1600" spc="50" dirty="0">
                <a:latin typeface="Arial MT"/>
                <a:cs typeface="Arial MT"/>
              </a:rPr>
              <a:t>It</a:t>
            </a:r>
            <a:r>
              <a:rPr lang="en-US" sz="1600" spc="45" dirty="0">
                <a:latin typeface="Arial MT"/>
                <a:cs typeface="Arial MT"/>
              </a:rPr>
              <a:t> </a:t>
            </a:r>
            <a:r>
              <a:rPr lang="en-US" sz="1600" spc="60" dirty="0">
                <a:latin typeface="Arial MT"/>
                <a:cs typeface="Arial MT"/>
              </a:rPr>
              <a:t>demonstrates</a:t>
            </a:r>
            <a:r>
              <a:rPr lang="en-US" sz="1600" spc="25" dirty="0">
                <a:latin typeface="Arial MT"/>
                <a:cs typeface="Arial MT"/>
              </a:rPr>
              <a:t> </a:t>
            </a:r>
            <a:r>
              <a:rPr lang="en-US" sz="1600" dirty="0">
                <a:latin typeface="Arial MT"/>
                <a:cs typeface="Arial MT"/>
              </a:rPr>
              <a:t>how</a:t>
            </a:r>
            <a:r>
              <a:rPr lang="en-US" sz="1600" spc="50" dirty="0">
                <a:latin typeface="Arial MT"/>
                <a:cs typeface="Arial MT"/>
              </a:rPr>
              <a:t> </a:t>
            </a:r>
            <a:r>
              <a:rPr lang="en-US" sz="1600" spc="75" dirty="0">
                <a:latin typeface="Arial MT"/>
                <a:cs typeface="Arial MT"/>
              </a:rPr>
              <a:t>the</a:t>
            </a:r>
            <a:r>
              <a:rPr lang="en-US" sz="1600" spc="35" dirty="0">
                <a:latin typeface="Arial MT"/>
                <a:cs typeface="Arial MT"/>
              </a:rPr>
              <a:t> </a:t>
            </a:r>
            <a:r>
              <a:rPr lang="en-US" sz="1600" dirty="0">
                <a:latin typeface="Arial MT"/>
                <a:cs typeface="Arial MT"/>
              </a:rPr>
              <a:t>garden</a:t>
            </a:r>
            <a:r>
              <a:rPr lang="en-US" sz="1600" spc="50" dirty="0">
                <a:latin typeface="Arial MT"/>
                <a:cs typeface="Arial MT"/>
              </a:rPr>
              <a:t> </a:t>
            </a:r>
            <a:r>
              <a:rPr lang="en-US" sz="1600" dirty="0">
                <a:latin typeface="Arial MT"/>
                <a:cs typeface="Arial MT"/>
              </a:rPr>
              <a:t>is</a:t>
            </a:r>
            <a:r>
              <a:rPr lang="en-US" sz="1600" spc="50" dirty="0">
                <a:latin typeface="Arial MT"/>
                <a:cs typeface="Arial MT"/>
              </a:rPr>
              <a:t> </a:t>
            </a:r>
            <a:r>
              <a:rPr lang="en-US" sz="1600" spc="-10" dirty="0">
                <a:latin typeface="Arial MT"/>
                <a:cs typeface="Arial MT"/>
              </a:rPr>
              <a:t>seamlessly </a:t>
            </a:r>
            <a:r>
              <a:rPr lang="en-US" sz="1600" spc="55" dirty="0">
                <a:latin typeface="Arial MT"/>
                <a:cs typeface="Arial MT"/>
              </a:rPr>
              <a:t>integrated</a:t>
            </a:r>
            <a:r>
              <a:rPr lang="en-US" sz="1600" spc="10" dirty="0">
                <a:latin typeface="Arial MT"/>
                <a:cs typeface="Arial MT"/>
              </a:rPr>
              <a:t> </a:t>
            </a:r>
            <a:r>
              <a:rPr lang="en-US" sz="1600" dirty="0">
                <a:latin typeface="Arial MT"/>
                <a:cs typeface="Arial MT"/>
              </a:rPr>
              <a:t>as</a:t>
            </a:r>
            <a:r>
              <a:rPr lang="en-US" sz="1600" spc="10" dirty="0">
                <a:latin typeface="Arial MT"/>
                <a:cs typeface="Arial MT"/>
              </a:rPr>
              <a:t> </a:t>
            </a:r>
            <a:r>
              <a:rPr lang="en-US" sz="1600" dirty="0">
                <a:latin typeface="Arial MT"/>
                <a:cs typeface="Arial MT"/>
              </a:rPr>
              <a:t>an</a:t>
            </a:r>
            <a:r>
              <a:rPr lang="en-US" sz="1600" spc="15" dirty="0">
                <a:latin typeface="Arial MT"/>
                <a:cs typeface="Arial MT"/>
              </a:rPr>
              <a:t> </a:t>
            </a:r>
            <a:r>
              <a:rPr lang="en-US" sz="1600" dirty="0">
                <a:latin typeface="Arial MT"/>
                <a:cs typeface="Arial MT"/>
              </a:rPr>
              <a:t>integral</a:t>
            </a:r>
            <a:r>
              <a:rPr lang="en-US" sz="1600" spc="20" dirty="0">
                <a:latin typeface="Arial MT"/>
                <a:cs typeface="Arial MT"/>
              </a:rPr>
              <a:t> </a:t>
            </a:r>
            <a:r>
              <a:rPr lang="en-US" sz="1600" spc="80" dirty="0">
                <a:latin typeface="Arial MT"/>
                <a:cs typeface="Arial MT"/>
              </a:rPr>
              <a:t>part</a:t>
            </a:r>
            <a:r>
              <a:rPr lang="en-US" sz="1600" spc="20" dirty="0">
                <a:latin typeface="Arial MT"/>
                <a:cs typeface="Arial MT"/>
              </a:rPr>
              <a:t> </a:t>
            </a:r>
            <a:r>
              <a:rPr lang="en-US" sz="1600" spc="70" dirty="0">
                <a:latin typeface="Arial MT"/>
                <a:cs typeface="Arial MT"/>
              </a:rPr>
              <a:t>of</a:t>
            </a:r>
            <a:r>
              <a:rPr lang="en-US" sz="1600" spc="30" dirty="0">
                <a:latin typeface="Arial MT"/>
                <a:cs typeface="Arial MT"/>
              </a:rPr>
              <a:t> </a:t>
            </a:r>
            <a:r>
              <a:rPr lang="en-US" sz="1600" spc="75" dirty="0">
                <a:latin typeface="Arial MT"/>
                <a:cs typeface="Arial MT"/>
              </a:rPr>
              <a:t>the</a:t>
            </a:r>
            <a:r>
              <a:rPr lang="en-US" sz="1600" dirty="0">
                <a:latin typeface="Arial MT"/>
                <a:cs typeface="Arial MT"/>
              </a:rPr>
              <a:t> </a:t>
            </a:r>
            <a:r>
              <a:rPr lang="en-US" sz="1600" spc="-10" dirty="0">
                <a:latin typeface="Arial MT"/>
                <a:cs typeface="Arial MT"/>
              </a:rPr>
              <a:t>house</a:t>
            </a:r>
            <a:endParaRPr lang="en-US" sz="1600" dirty="0">
              <a:latin typeface="Arial MT"/>
              <a:cs typeface="Arial MT"/>
            </a:endParaRPr>
          </a:p>
        </p:txBody>
      </p:sp>
      <p:grpSp>
        <p:nvGrpSpPr>
          <p:cNvPr id="31" name="object 7">
            <a:extLst>
              <a:ext uri="{FF2B5EF4-FFF2-40B4-BE49-F238E27FC236}">
                <a16:creationId xmlns:a16="http://schemas.microsoft.com/office/drawing/2014/main" id="{42BC1905-B311-3FCE-4E1A-E493EC21949B}"/>
              </a:ext>
            </a:extLst>
          </p:cNvPr>
          <p:cNvGrpSpPr/>
          <p:nvPr/>
        </p:nvGrpSpPr>
        <p:grpSpPr>
          <a:xfrm>
            <a:off x="9738228" y="10284746"/>
            <a:ext cx="11311573" cy="3214793"/>
            <a:chOff x="478408" y="3591944"/>
            <a:chExt cx="9319895" cy="1766570"/>
          </a:xfrm>
          <a:solidFill>
            <a:schemeClr val="accent5">
              <a:lumMod val="40000"/>
              <a:lumOff val="60000"/>
            </a:schemeClr>
          </a:solidFill>
          <a:effectLst>
            <a:outerShdw blurRad="50800" dist="38100" dir="2700000" algn="tl" rotWithShape="0">
              <a:prstClr val="black">
                <a:alpha val="40000"/>
              </a:prstClr>
            </a:outerShdw>
          </a:effectLst>
        </p:grpSpPr>
        <p:sp>
          <p:nvSpPr>
            <p:cNvPr id="33" name="object 8">
              <a:extLst>
                <a:ext uri="{FF2B5EF4-FFF2-40B4-BE49-F238E27FC236}">
                  <a16:creationId xmlns:a16="http://schemas.microsoft.com/office/drawing/2014/main" id="{0F1C3F4F-79F7-9DB8-3B35-EEB3DE96BA84}"/>
                </a:ext>
              </a:extLst>
            </p:cNvPr>
            <p:cNvSpPr/>
            <p:nvPr/>
          </p:nvSpPr>
          <p:spPr>
            <a:xfrm>
              <a:off x="485393" y="3598929"/>
              <a:ext cx="9305925" cy="1752600"/>
            </a:xfrm>
            <a:custGeom>
              <a:avLst/>
              <a:gdLst/>
              <a:ahLst/>
              <a:cxnLst/>
              <a:rect l="l" t="t" r="r" b="b"/>
              <a:pathLst>
                <a:path w="9305925" h="1752600">
                  <a:moveTo>
                    <a:pt x="9205531" y="0"/>
                  </a:moveTo>
                  <a:lnTo>
                    <a:pt x="100012" y="0"/>
                  </a:lnTo>
                  <a:lnTo>
                    <a:pt x="61084" y="7859"/>
                  </a:lnTo>
                  <a:lnTo>
                    <a:pt x="29294" y="29294"/>
                  </a:lnTo>
                  <a:lnTo>
                    <a:pt x="7859" y="61084"/>
                  </a:lnTo>
                  <a:lnTo>
                    <a:pt x="0" y="100012"/>
                  </a:lnTo>
                  <a:lnTo>
                    <a:pt x="0" y="1652574"/>
                  </a:lnTo>
                  <a:lnTo>
                    <a:pt x="7859" y="1691510"/>
                  </a:lnTo>
                  <a:lnTo>
                    <a:pt x="29294" y="1723304"/>
                  </a:lnTo>
                  <a:lnTo>
                    <a:pt x="61084" y="1744739"/>
                  </a:lnTo>
                  <a:lnTo>
                    <a:pt x="100012" y="1752600"/>
                  </a:lnTo>
                  <a:lnTo>
                    <a:pt x="9205531" y="1752600"/>
                  </a:lnTo>
                  <a:lnTo>
                    <a:pt x="9244459" y="1744739"/>
                  </a:lnTo>
                  <a:lnTo>
                    <a:pt x="9276249" y="1723304"/>
                  </a:lnTo>
                  <a:lnTo>
                    <a:pt x="9297684" y="1691510"/>
                  </a:lnTo>
                  <a:lnTo>
                    <a:pt x="9305544" y="1652574"/>
                  </a:lnTo>
                  <a:lnTo>
                    <a:pt x="9305544" y="100012"/>
                  </a:lnTo>
                  <a:lnTo>
                    <a:pt x="9297684" y="61084"/>
                  </a:lnTo>
                  <a:lnTo>
                    <a:pt x="9276249" y="29294"/>
                  </a:lnTo>
                  <a:lnTo>
                    <a:pt x="9244459" y="7859"/>
                  </a:lnTo>
                  <a:lnTo>
                    <a:pt x="9205531" y="0"/>
                  </a:lnTo>
                  <a:close/>
                </a:path>
              </a:pathLst>
            </a:custGeom>
            <a:grpFill/>
            <a:ln>
              <a:solidFill>
                <a:schemeClr val="accent5">
                  <a:lumMod val="60000"/>
                  <a:lumOff val="40000"/>
                </a:schemeClr>
              </a:solidFill>
            </a:ln>
          </p:spPr>
          <p:txBody>
            <a:bodyPr wrap="square" lIns="0" tIns="0" rIns="0" bIns="0" rtlCol="0"/>
            <a:lstStyle/>
            <a:p>
              <a:endParaRPr/>
            </a:p>
          </p:txBody>
        </p:sp>
        <p:sp>
          <p:nvSpPr>
            <p:cNvPr id="35" name="object 9">
              <a:extLst>
                <a:ext uri="{FF2B5EF4-FFF2-40B4-BE49-F238E27FC236}">
                  <a16:creationId xmlns:a16="http://schemas.microsoft.com/office/drawing/2014/main" id="{BD1117C8-2EFB-5AA6-B9AA-19DB5C216AD8}"/>
                </a:ext>
              </a:extLst>
            </p:cNvPr>
            <p:cNvSpPr/>
            <p:nvPr/>
          </p:nvSpPr>
          <p:spPr>
            <a:xfrm>
              <a:off x="485393" y="3598929"/>
              <a:ext cx="9305925" cy="1752600"/>
            </a:xfrm>
            <a:custGeom>
              <a:avLst/>
              <a:gdLst/>
              <a:ahLst/>
              <a:cxnLst/>
              <a:rect l="l" t="t" r="r" b="b"/>
              <a:pathLst>
                <a:path w="9305925" h="1752600">
                  <a:moveTo>
                    <a:pt x="0" y="100012"/>
                  </a:moveTo>
                  <a:lnTo>
                    <a:pt x="7859" y="61084"/>
                  </a:lnTo>
                  <a:lnTo>
                    <a:pt x="29294" y="29294"/>
                  </a:lnTo>
                  <a:lnTo>
                    <a:pt x="61084" y="7859"/>
                  </a:lnTo>
                  <a:lnTo>
                    <a:pt x="100012" y="0"/>
                  </a:lnTo>
                  <a:lnTo>
                    <a:pt x="9205531" y="0"/>
                  </a:lnTo>
                  <a:lnTo>
                    <a:pt x="9244459" y="7859"/>
                  </a:lnTo>
                  <a:lnTo>
                    <a:pt x="9276249" y="29294"/>
                  </a:lnTo>
                  <a:lnTo>
                    <a:pt x="9297684" y="61084"/>
                  </a:lnTo>
                  <a:lnTo>
                    <a:pt x="9305544" y="100012"/>
                  </a:lnTo>
                  <a:lnTo>
                    <a:pt x="9305544" y="1652574"/>
                  </a:lnTo>
                  <a:lnTo>
                    <a:pt x="9297684" y="1691510"/>
                  </a:lnTo>
                  <a:lnTo>
                    <a:pt x="9276249" y="1723304"/>
                  </a:lnTo>
                  <a:lnTo>
                    <a:pt x="9244459" y="1744739"/>
                  </a:lnTo>
                  <a:lnTo>
                    <a:pt x="9205531" y="1752600"/>
                  </a:lnTo>
                  <a:lnTo>
                    <a:pt x="100012" y="1752600"/>
                  </a:lnTo>
                  <a:lnTo>
                    <a:pt x="61084" y="1744739"/>
                  </a:lnTo>
                  <a:lnTo>
                    <a:pt x="29294" y="1723304"/>
                  </a:lnTo>
                  <a:lnTo>
                    <a:pt x="7859" y="1691510"/>
                  </a:lnTo>
                  <a:lnTo>
                    <a:pt x="0" y="1652574"/>
                  </a:lnTo>
                  <a:lnTo>
                    <a:pt x="0" y="100012"/>
                  </a:lnTo>
                  <a:close/>
                </a:path>
              </a:pathLst>
            </a:custGeom>
            <a:grpFill/>
            <a:ln w="13804">
              <a:solidFill>
                <a:schemeClr val="accent5">
                  <a:lumMod val="60000"/>
                  <a:lumOff val="40000"/>
                </a:schemeClr>
              </a:solidFill>
            </a:ln>
          </p:spPr>
          <p:txBody>
            <a:bodyPr wrap="square" lIns="0" tIns="0" rIns="0" bIns="0" rtlCol="0"/>
            <a:lstStyle/>
            <a:p>
              <a:endParaRPr/>
            </a:p>
          </p:txBody>
        </p:sp>
      </p:grpSp>
      <p:sp>
        <p:nvSpPr>
          <p:cNvPr id="38" name="CasellaDiTesto 37">
            <a:extLst>
              <a:ext uri="{FF2B5EF4-FFF2-40B4-BE49-F238E27FC236}">
                <a16:creationId xmlns:a16="http://schemas.microsoft.com/office/drawing/2014/main" id="{5ECB59CA-1E23-06F5-D22F-5B86290982E3}"/>
              </a:ext>
            </a:extLst>
          </p:cNvPr>
          <p:cNvSpPr txBox="1"/>
          <p:nvPr/>
        </p:nvSpPr>
        <p:spPr>
          <a:xfrm>
            <a:off x="9922330" y="10517779"/>
            <a:ext cx="10740570" cy="1200329"/>
          </a:xfrm>
          <a:prstGeom prst="rect">
            <a:avLst/>
          </a:prstGeom>
          <a:noFill/>
        </p:spPr>
        <p:txBody>
          <a:bodyPr wrap="square">
            <a:spAutoFit/>
          </a:bodyPr>
          <a:lstStyle/>
          <a:p>
            <a:pPr algn="l"/>
            <a:r>
              <a:rPr lang="en-US" b="1" i="0" dirty="0">
                <a:effectLst/>
                <a:latin typeface="Arial MT"/>
              </a:rPr>
              <a:t>1. Gathering Precise Measurements</a:t>
            </a:r>
            <a:endParaRPr lang="en-US" b="0" i="0" dirty="0">
              <a:effectLst/>
              <a:latin typeface="Arial MT"/>
            </a:endParaRPr>
          </a:p>
          <a:p>
            <a:pPr algn="l"/>
            <a:r>
              <a:rPr lang="en-US" b="0" i="0" dirty="0">
                <a:effectLst/>
                <a:latin typeface="Arial MT"/>
              </a:rPr>
              <a:t>First, I'll start by gathering precise measurements using AutoCAD. This step is crucial to ensure that I have accurate and detailed data about the physical space I'm working with. AutoCAD will be my tool for creating meticulous drawings and plans that serve as the foundation for the project.</a:t>
            </a:r>
          </a:p>
        </p:txBody>
      </p:sp>
      <p:sp>
        <p:nvSpPr>
          <p:cNvPr id="40" name="CasellaDiTesto 39">
            <a:extLst>
              <a:ext uri="{FF2B5EF4-FFF2-40B4-BE49-F238E27FC236}">
                <a16:creationId xmlns:a16="http://schemas.microsoft.com/office/drawing/2014/main" id="{4D4CF3B4-C8B9-F5F3-0732-58BDEC23D2D8}"/>
              </a:ext>
            </a:extLst>
          </p:cNvPr>
          <p:cNvSpPr txBox="1"/>
          <p:nvPr/>
        </p:nvSpPr>
        <p:spPr>
          <a:xfrm>
            <a:off x="9922330" y="11721938"/>
            <a:ext cx="10740570" cy="1477328"/>
          </a:xfrm>
          <a:prstGeom prst="rect">
            <a:avLst/>
          </a:prstGeom>
          <a:noFill/>
        </p:spPr>
        <p:txBody>
          <a:bodyPr wrap="square">
            <a:spAutoFit/>
          </a:bodyPr>
          <a:lstStyle/>
          <a:p>
            <a:pPr algn="l"/>
            <a:r>
              <a:rPr lang="en-US" b="1" i="0" dirty="0">
                <a:effectLst/>
                <a:latin typeface="Arial MT"/>
              </a:rPr>
              <a:t>2. Detailed Modeling in ArchiCAD</a:t>
            </a:r>
            <a:endParaRPr lang="en-US" b="0" i="0" dirty="0">
              <a:effectLst/>
              <a:latin typeface="Arial MT"/>
            </a:endParaRPr>
          </a:p>
          <a:p>
            <a:pPr algn="l"/>
            <a:r>
              <a:rPr lang="en-US" b="0" i="0" dirty="0">
                <a:effectLst/>
                <a:latin typeface="Arial MT"/>
              </a:rPr>
              <a:t>With all the measurements and data at hand, I'll move on to the modeling phase in ArchiCAD. ArchiCAD is a powerful architectural design and modeling software that will enable me to create a comprehensive 3D model. This model will accurately replicate the physical space, encompassing all architectural elements with a high level of detail.</a:t>
            </a:r>
          </a:p>
        </p:txBody>
      </p:sp>
      <p:sp>
        <p:nvSpPr>
          <p:cNvPr id="42" name="CasellaDiTesto 41">
            <a:extLst>
              <a:ext uri="{FF2B5EF4-FFF2-40B4-BE49-F238E27FC236}">
                <a16:creationId xmlns:a16="http://schemas.microsoft.com/office/drawing/2014/main" id="{E0FA7629-9664-90C2-2A65-98B502BFA2B9}"/>
              </a:ext>
            </a:extLst>
          </p:cNvPr>
          <p:cNvSpPr txBox="1"/>
          <p:nvPr/>
        </p:nvSpPr>
        <p:spPr>
          <a:xfrm>
            <a:off x="227912" y="8211657"/>
            <a:ext cx="11110441" cy="923330"/>
          </a:xfrm>
          <a:prstGeom prst="rect">
            <a:avLst/>
          </a:prstGeom>
          <a:noFill/>
        </p:spPr>
        <p:txBody>
          <a:bodyPr wrap="square">
            <a:spAutoFit/>
          </a:bodyPr>
          <a:lstStyle/>
          <a:p>
            <a:r>
              <a:rPr lang="en-US" sz="1800" b="1" i="0" u="none" strike="noStrike" baseline="0" dirty="0">
                <a:latin typeface="Arial MT"/>
              </a:rPr>
              <a:t>Semester Project: </a:t>
            </a:r>
            <a:r>
              <a:rPr lang="en-US" sz="1800" b="0" i="0" u="none" strike="noStrike" baseline="0" dirty="0">
                <a:latin typeface="Arial MT"/>
              </a:rPr>
              <a:t>The project entails the creation of a 3D model suitable for integration into Unity as an asset. This model is expected to encompass various elements, including the representation of the surrounding environment, lighting, external spaces, and internal spaces.</a:t>
            </a:r>
            <a:endParaRPr lang="it-IT" sz="1800" dirty="0">
              <a:latin typeface="Arial MT"/>
            </a:endParaRPr>
          </a:p>
        </p:txBody>
      </p:sp>
      <p:grpSp>
        <p:nvGrpSpPr>
          <p:cNvPr id="46" name="object 7">
            <a:extLst>
              <a:ext uri="{FF2B5EF4-FFF2-40B4-BE49-F238E27FC236}">
                <a16:creationId xmlns:a16="http://schemas.microsoft.com/office/drawing/2014/main" id="{293BE2DE-D0D3-8EE9-1064-68EEC58D7CB0}"/>
              </a:ext>
            </a:extLst>
          </p:cNvPr>
          <p:cNvGrpSpPr/>
          <p:nvPr/>
        </p:nvGrpSpPr>
        <p:grpSpPr>
          <a:xfrm>
            <a:off x="122684" y="15449579"/>
            <a:ext cx="8847146" cy="6173532"/>
            <a:chOff x="478408" y="3591944"/>
            <a:chExt cx="9319895" cy="1766570"/>
          </a:xfrm>
          <a:solidFill>
            <a:schemeClr val="accent5">
              <a:lumMod val="40000"/>
              <a:lumOff val="60000"/>
            </a:schemeClr>
          </a:solidFill>
          <a:effectLst>
            <a:outerShdw blurRad="50800" dist="38100" dir="2700000" algn="tl" rotWithShape="0">
              <a:prstClr val="black">
                <a:alpha val="40000"/>
              </a:prstClr>
            </a:outerShdw>
          </a:effectLst>
        </p:grpSpPr>
        <p:sp>
          <p:nvSpPr>
            <p:cNvPr id="47" name="object 8">
              <a:extLst>
                <a:ext uri="{FF2B5EF4-FFF2-40B4-BE49-F238E27FC236}">
                  <a16:creationId xmlns:a16="http://schemas.microsoft.com/office/drawing/2014/main" id="{706822A7-9742-D676-8B03-75FCA98875B1}"/>
                </a:ext>
              </a:extLst>
            </p:cNvPr>
            <p:cNvSpPr/>
            <p:nvPr/>
          </p:nvSpPr>
          <p:spPr>
            <a:xfrm>
              <a:off x="485393" y="3598929"/>
              <a:ext cx="9305925" cy="1752600"/>
            </a:xfrm>
            <a:custGeom>
              <a:avLst/>
              <a:gdLst/>
              <a:ahLst/>
              <a:cxnLst/>
              <a:rect l="l" t="t" r="r" b="b"/>
              <a:pathLst>
                <a:path w="9305925" h="1752600">
                  <a:moveTo>
                    <a:pt x="9205531" y="0"/>
                  </a:moveTo>
                  <a:lnTo>
                    <a:pt x="100012" y="0"/>
                  </a:lnTo>
                  <a:lnTo>
                    <a:pt x="61084" y="7859"/>
                  </a:lnTo>
                  <a:lnTo>
                    <a:pt x="29294" y="29294"/>
                  </a:lnTo>
                  <a:lnTo>
                    <a:pt x="7859" y="61084"/>
                  </a:lnTo>
                  <a:lnTo>
                    <a:pt x="0" y="100012"/>
                  </a:lnTo>
                  <a:lnTo>
                    <a:pt x="0" y="1652574"/>
                  </a:lnTo>
                  <a:lnTo>
                    <a:pt x="7859" y="1691510"/>
                  </a:lnTo>
                  <a:lnTo>
                    <a:pt x="29294" y="1723304"/>
                  </a:lnTo>
                  <a:lnTo>
                    <a:pt x="61084" y="1744739"/>
                  </a:lnTo>
                  <a:lnTo>
                    <a:pt x="100012" y="1752600"/>
                  </a:lnTo>
                  <a:lnTo>
                    <a:pt x="9205531" y="1752600"/>
                  </a:lnTo>
                  <a:lnTo>
                    <a:pt x="9244459" y="1744739"/>
                  </a:lnTo>
                  <a:lnTo>
                    <a:pt x="9276249" y="1723304"/>
                  </a:lnTo>
                  <a:lnTo>
                    <a:pt x="9297684" y="1691510"/>
                  </a:lnTo>
                  <a:lnTo>
                    <a:pt x="9305544" y="1652574"/>
                  </a:lnTo>
                  <a:lnTo>
                    <a:pt x="9305544" y="100012"/>
                  </a:lnTo>
                  <a:lnTo>
                    <a:pt x="9297684" y="61084"/>
                  </a:lnTo>
                  <a:lnTo>
                    <a:pt x="9276249" y="29294"/>
                  </a:lnTo>
                  <a:lnTo>
                    <a:pt x="9244459" y="7859"/>
                  </a:lnTo>
                  <a:lnTo>
                    <a:pt x="9205531" y="0"/>
                  </a:lnTo>
                  <a:close/>
                </a:path>
              </a:pathLst>
            </a:custGeom>
            <a:grpFill/>
            <a:ln>
              <a:solidFill>
                <a:schemeClr val="accent5">
                  <a:lumMod val="60000"/>
                  <a:lumOff val="40000"/>
                </a:schemeClr>
              </a:solidFill>
            </a:ln>
          </p:spPr>
          <p:txBody>
            <a:bodyPr wrap="square" lIns="0" tIns="0" rIns="0" bIns="0" rtlCol="0"/>
            <a:lstStyle/>
            <a:p>
              <a:endParaRPr/>
            </a:p>
          </p:txBody>
        </p:sp>
        <p:sp>
          <p:nvSpPr>
            <p:cNvPr id="48" name="object 9">
              <a:extLst>
                <a:ext uri="{FF2B5EF4-FFF2-40B4-BE49-F238E27FC236}">
                  <a16:creationId xmlns:a16="http://schemas.microsoft.com/office/drawing/2014/main" id="{E598C86E-4C5A-5711-A2D5-7D0FA4929D32}"/>
                </a:ext>
              </a:extLst>
            </p:cNvPr>
            <p:cNvSpPr/>
            <p:nvPr/>
          </p:nvSpPr>
          <p:spPr>
            <a:xfrm>
              <a:off x="485393" y="3598929"/>
              <a:ext cx="9305925" cy="1752600"/>
            </a:xfrm>
            <a:custGeom>
              <a:avLst/>
              <a:gdLst/>
              <a:ahLst/>
              <a:cxnLst/>
              <a:rect l="l" t="t" r="r" b="b"/>
              <a:pathLst>
                <a:path w="9305925" h="1752600">
                  <a:moveTo>
                    <a:pt x="0" y="100012"/>
                  </a:moveTo>
                  <a:lnTo>
                    <a:pt x="7859" y="61084"/>
                  </a:lnTo>
                  <a:lnTo>
                    <a:pt x="29294" y="29294"/>
                  </a:lnTo>
                  <a:lnTo>
                    <a:pt x="61084" y="7859"/>
                  </a:lnTo>
                  <a:lnTo>
                    <a:pt x="100012" y="0"/>
                  </a:lnTo>
                  <a:lnTo>
                    <a:pt x="9205531" y="0"/>
                  </a:lnTo>
                  <a:lnTo>
                    <a:pt x="9244459" y="7859"/>
                  </a:lnTo>
                  <a:lnTo>
                    <a:pt x="9276249" y="29294"/>
                  </a:lnTo>
                  <a:lnTo>
                    <a:pt x="9297684" y="61084"/>
                  </a:lnTo>
                  <a:lnTo>
                    <a:pt x="9305544" y="100012"/>
                  </a:lnTo>
                  <a:lnTo>
                    <a:pt x="9305544" y="1652574"/>
                  </a:lnTo>
                  <a:lnTo>
                    <a:pt x="9297684" y="1691510"/>
                  </a:lnTo>
                  <a:lnTo>
                    <a:pt x="9276249" y="1723304"/>
                  </a:lnTo>
                  <a:lnTo>
                    <a:pt x="9244459" y="1744739"/>
                  </a:lnTo>
                  <a:lnTo>
                    <a:pt x="9205531" y="1752600"/>
                  </a:lnTo>
                  <a:lnTo>
                    <a:pt x="100012" y="1752600"/>
                  </a:lnTo>
                  <a:lnTo>
                    <a:pt x="61084" y="1744739"/>
                  </a:lnTo>
                  <a:lnTo>
                    <a:pt x="29294" y="1723304"/>
                  </a:lnTo>
                  <a:lnTo>
                    <a:pt x="7859" y="1691510"/>
                  </a:lnTo>
                  <a:lnTo>
                    <a:pt x="0" y="1652574"/>
                  </a:lnTo>
                  <a:lnTo>
                    <a:pt x="0" y="100012"/>
                  </a:lnTo>
                  <a:close/>
                </a:path>
              </a:pathLst>
            </a:custGeom>
            <a:grpFill/>
            <a:ln w="13804">
              <a:solidFill>
                <a:schemeClr val="accent5">
                  <a:lumMod val="60000"/>
                  <a:lumOff val="40000"/>
                </a:schemeClr>
              </a:solidFill>
            </a:ln>
          </p:spPr>
          <p:txBody>
            <a:bodyPr wrap="square" lIns="0" tIns="0" rIns="0" bIns="0" rtlCol="0"/>
            <a:lstStyle/>
            <a:p>
              <a:endParaRPr/>
            </a:p>
          </p:txBody>
        </p:sp>
      </p:grpSp>
      <p:sp>
        <p:nvSpPr>
          <p:cNvPr id="50" name="CasellaDiTesto 49">
            <a:extLst>
              <a:ext uri="{FF2B5EF4-FFF2-40B4-BE49-F238E27FC236}">
                <a16:creationId xmlns:a16="http://schemas.microsoft.com/office/drawing/2014/main" id="{F52300A9-A4F3-3AD6-EF3D-9D8C2768DB48}"/>
              </a:ext>
            </a:extLst>
          </p:cNvPr>
          <p:cNvSpPr txBox="1"/>
          <p:nvPr/>
        </p:nvSpPr>
        <p:spPr>
          <a:xfrm>
            <a:off x="283791" y="15656617"/>
            <a:ext cx="8411900" cy="5909310"/>
          </a:xfrm>
          <a:prstGeom prst="rect">
            <a:avLst/>
          </a:prstGeom>
          <a:noFill/>
        </p:spPr>
        <p:txBody>
          <a:bodyPr wrap="square">
            <a:spAutoFit/>
          </a:bodyPr>
          <a:lstStyle/>
          <a:p>
            <a:pPr algn="l"/>
            <a:r>
              <a:rPr lang="en-US" b="1" i="0" dirty="0">
                <a:effectLst/>
                <a:latin typeface="Arial MT"/>
              </a:rPr>
              <a:t>3. Asset Preparation for Unity Integration</a:t>
            </a:r>
            <a:endParaRPr lang="en-US" b="0" i="0" dirty="0">
              <a:effectLst/>
              <a:latin typeface="Arial MT"/>
            </a:endParaRPr>
          </a:p>
          <a:p>
            <a:pPr algn="l"/>
            <a:r>
              <a:rPr lang="en-US" b="0" i="0" dirty="0">
                <a:effectLst/>
                <a:latin typeface="Arial MT"/>
              </a:rPr>
              <a:t>Next, I'll prepare the 3D model from ArchiCAD for integration into Unity. In Unity, I will define my 3D model as a crucial asset for my project. This asset will not only include the architectural components but also elements like lighting and other environmental features to make the model complete and immersive.</a:t>
            </a:r>
          </a:p>
          <a:p>
            <a:pPr algn="l"/>
            <a:endParaRPr lang="en-US" b="0" i="0" dirty="0">
              <a:effectLst/>
              <a:latin typeface="Arial MT"/>
            </a:endParaRPr>
          </a:p>
          <a:p>
            <a:pPr algn="l"/>
            <a:r>
              <a:rPr lang="en-US" b="1" i="0" dirty="0">
                <a:effectLst/>
                <a:latin typeface="Arial MT"/>
              </a:rPr>
              <a:t>4. In-Depth Investigation in Unity</a:t>
            </a:r>
            <a:endParaRPr lang="en-US" b="0" i="0" dirty="0">
              <a:effectLst/>
              <a:latin typeface="Arial MT"/>
            </a:endParaRPr>
          </a:p>
          <a:p>
            <a:pPr algn="l"/>
            <a:r>
              <a:rPr lang="en-US" b="0" i="0" dirty="0">
                <a:effectLst/>
                <a:latin typeface="Arial MT"/>
              </a:rPr>
              <a:t>In Unity, I'll dive into the 3D model for an in-depth investigation. Unity offers real-time interaction and visualization, allowing me to explore the model from a multitude of viewpoints. I'll meticulously assess the surrounding environment, evaluate the quality of lighting, examine external spaces, and navigate through the intricacies of internal spaces, all within the Unity platform.</a:t>
            </a:r>
          </a:p>
          <a:p>
            <a:pPr algn="l"/>
            <a:endParaRPr lang="en-US" b="0" i="0" dirty="0">
              <a:effectLst/>
              <a:latin typeface="Arial MT"/>
            </a:endParaRPr>
          </a:p>
          <a:p>
            <a:pPr algn="l"/>
            <a:r>
              <a:rPr lang="en-US" b="1" i="0" dirty="0">
                <a:effectLst/>
                <a:latin typeface="Arial MT"/>
              </a:rPr>
              <a:t>5. Comprehensive Analysis and Refinement</a:t>
            </a:r>
            <a:endParaRPr lang="en-US" b="0" i="0" dirty="0">
              <a:effectLst/>
              <a:latin typeface="Arial MT"/>
            </a:endParaRPr>
          </a:p>
          <a:p>
            <a:pPr algn="l"/>
            <a:r>
              <a:rPr lang="en-US" b="0" i="0" dirty="0">
                <a:effectLst/>
                <a:latin typeface="Arial MT"/>
              </a:rPr>
              <a:t>During my investigation in Unity, I'll conduct a comprehensive analysis of the model. This involves looking for areas that can be improved and optimizing the overall performance. I'll also ensure that the model aligns seamlessly with the project's objectives. This might include refining intricate details, experimenting with various lighting effects, and evaluating user interactions to enhance the overall experience.</a:t>
            </a:r>
          </a:p>
          <a:p>
            <a:pPr algn="l"/>
            <a:endParaRPr lang="en-US" b="0" i="0" dirty="0">
              <a:effectLst/>
              <a:latin typeface="Arial MT"/>
            </a:endParaRPr>
          </a:p>
        </p:txBody>
      </p:sp>
      <p:sp>
        <p:nvSpPr>
          <p:cNvPr id="52" name="CasellaDiTesto 51">
            <a:extLst>
              <a:ext uri="{FF2B5EF4-FFF2-40B4-BE49-F238E27FC236}">
                <a16:creationId xmlns:a16="http://schemas.microsoft.com/office/drawing/2014/main" id="{B1F0CEBB-BB62-866C-B9DE-5EEAC3CBD210}"/>
              </a:ext>
            </a:extLst>
          </p:cNvPr>
          <p:cNvSpPr txBox="1"/>
          <p:nvPr/>
        </p:nvSpPr>
        <p:spPr>
          <a:xfrm>
            <a:off x="9336713" y="20624741"/>
            <a:ext cx="10755086" cy="923330"/>
          </a:xfrm>
          <a:prstGeom prst="rect">
            <a:avLst/>
          </a:prstGeom>
          <a:solidFill>
            <a:srgbClr val="FF0000"/>
          </a:solidFill>
          <a:ln>
            <a:solidFill>
              <a:srgbClr val="FF0000"/>
            </a:solidFill>
          </a:ln>
        </p:spPr>
        <p:txBody>
          <a:bodyPr wrap="square">
            <a:spAutoFit/>
          </a:bodyPr>
          <a:lstStyle/>
          <a:p>
            <a:r>
              <a:rPr lang="en-US" b="0" i="0" dirty="0">
                <a:effectLst/>
                <a:latin typeface="Söhne"/>
              </a:rPr>
              <a:t>comprehensive and interactive 3D model of my project. This approach leverages the capabilities of AutoCAD, ArchiCAD, and Unity to develop a virtual representation that can be explored and analyzed from various perspectives, ultimately contributing to an effective and successful project development and assessment."</a:t>
            </a:r>
            <a:endParaRPr lang="it-IT" dirty="0"/>
          </a:p>
        </p:txBody>
      </p:sp>
      <p:pic>
        <p:nvPicPr>
          <p:cNvPr id="54" name="Immagine 53" descr="Immagine che contiene Carattere, Elementi grafici, schermata, nero&#10;&#10;Descrizione generata automaticamente">
            <a:extLst>
              <a:ext uri="{FF2B5EF4-FFF2-40B4-BE49-F238E27FC236}">
                <a16:creationId xmlns:a16="http://schemas.microsoft.com/office/drawing/2014/main" id="{5468324F-FA62-343B-82B1-B4A559763463}"/>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772391" y="18287816"/>
            <a:ext cx="3883731" cy="1412404"/>
          </a:xfrm>
          <a:prstGeom prst="rect">
            <a:avLst/>
          </a:prstGeom>
          <a:ln>
            <a:noFill/>
          </a:ln>
        </p:spPr>
      </p:pic>
      <p:pic>
        <p:nvPicPr>
          <p:cNvPr id="58" name="Immagine 57">
            <a:extLst>
              <a:ext uri="{FF2B5EF4-FFF2-40B4-BE49-F238E27FC236}">
                <a16:creationId xmlns:a16="http://schemas.microsoft.com/office/drawing/2014/main" id="{4152F86C-C94E-822F-AD32-8869B4BB2107}"/>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9244308" y="16159534"/>
            <a:ext cx="4579482" cy="1436812"/>
          </a:xfrm>
          <a:prstGeom prst="rect">
            <a:avLst/>
          </a:prstGeom>
        </p:spPr>
      </p:pic>
      <p:pic>
        <p:nvPicPr>
          <p:cNvPr id="60" name="Immagine 59" descr="Immagine che contiene Carattere, Elementi grafici, grafica, testo&#10;&#10;Descrizione generata automaticamente">
            <a:extLst>
              <a:ext uri="{FF2B5EF4-FFF2-40B4-BE49-F238E27FC236}">
                <a16:creationId xmlns:a16="http://schemas.microsoft.com/office/drawing/2014/main" id="{CD3E9F7D-3E3C-F5FB-4C8C-211BE512BB09}"/>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5268982" y="16184254"/>
            <a:ext cx="5745972" cy="1359734"/>
          </a:xfrm>
          <a:prstGeom prst="rect">
            <a:avLst/>
          </a:prstGeom>
        </p:spPr>
      </p:pic>
      <p:cxnSp>
        <p:nvCxnSpPr>
          <p:cNvPr id="62" name="Connettore 2 61">
            <a:extLst>
              <a:ext uri="{FF2B5EF4-FFF2-40B4-BE49-F238E27FC236}">
                <a16:creationId xmlns:a16="http://schemas.microsoft.com/office/drawing/2014/main" id="{4D9F4F43-42B9-8679-D358-FC062C121242}"/>
              </a:ext>
            </a:extLst>
          </p:cNvPr>
          <p:cNvCxnSpPr>
            <a:cxnSpLocks/>
          </p:cNvCxnSpPr>
          <p:nvPr/>
        </p:nvCxnSpPr>
        <p:spPr>
          <a:xfrm>
            <a:off x="14001750" y="16718071"/>
            <a:ext cx="12672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Connettore 2 67">
            <a:extLst>
              <a:ext uri="{FF2B5EF4-FFF2-40B4-BE49-F238E27FC236}">
                <a16:creationId xmlns:a16="http://schemas.microsoft.com/office/drawing/2014/main" id="{8B5CD450-7122-E9EE-A582-C1EE511CB305}"/>
              </a:ext>
            </a:extLst>
          </p:cNvPr>
          <p:cNvCxnSpPr>
            <a:cxnSpLocks/>
          </p:cNvCxnSpPr>
          <p:nvPr/>
        </p:nvCxnSpPr>
        <p:spPr>
          <a:xfrm flipH="1">
            <a:off x="14001750" y="16877940"/>
            <a:ext cx="1212850" cy="59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Connettore 2 73">
            <a:extLst>
              <a:ext uri="{FF2B5EF4-FFF2-40B4-BE49-F238E27FC236}">
                <a16:creationId xmlns:a16="http://schemas.microsoft.com/office/drawing/2014/main" id="{C2C3D93A-68B2-F451-6C47-DBDE4B49F92F}"/>
              </a:ext>
            </a:extLst>
          </p:cNvPr>
          <p:cNvCxnSpPr>
            <a:cxnSpLocks/>
            <a:stCxn id="58" idx="2"/>
          </p:cNvCxnSpPr>
          <p:nvPr/>
        </p:nvCxnSpPr>
        <p:spPr>
          <a:xfrm>
            <a:off x="11534049" y="17596346"/>
            <a:ext cx="1134201" cy="10917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Connettore 2 81">
            <a:extLst>
              <a:ext uri="{FF2B5EF4-FFF2-40B4-BE49-F238E27FC236}">
                <a16:creationId xmlns:a16="http://schemas.microsoft.com/office/drawing/2014/main" id="{7356A3D3-897C-6774-D26A-E5E12A8FFA13}"/>
              </a:ext>
            </a:extLst>
          </p:cNvPr>
          <p:cNvCxnSpPr>
            <a:cxnSpLocks/>
            <a:stCxn id="60" idx="2"/>
          </p:cNvCxnSpPr>
          <p:nvPr/>
        </p:nvCxnSpPr>
        <p:spPr>
          <a:xfrm flipH="1">
            <a:off x="16760263" y="17543988"/>
            <a:ext cx="1381705" cy="10672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5" name="Connettore 2 94">
            <a:extLst>
              <a:ext uri="{FF2B5EF4-FFF2-40B4-BE49-F238E27FC236}">
                <a16:creationId xmlns:a16="http://schemas.microsoft.com/office/drawing/2014/main" id="{6FEFEA98-39BC-7505-E15F-1A4783C2D4A5}"/>
              </a:ext>
            </a:extLst>
          </p:cNvPr>
          <p:cNvCxnSpPr>
            <a:cxnSpLocks/>
            <a:stCxn id="54" idx="2"/>
          </p:cNvCxnSpPr>
          <p:nvPr/>
        </p:nvCxnSpPr>
        <p:spPr>
          <a:xfrm>
            <a:off x="14714257" y="19700220"/>
            <a:ext cx="8510" cy="7438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4237121"/>
      </p:ext>
    </p:extLst>
  </p:cSld>
  <p:clrMapOvr>
    <a:masterClrMapping/>
  </p:clrMapOvr>
</p:sld>
</file>

<file path=ppt/theme/theme1.xml><?xml version="1.0" encoding="utf-8"?>
<a:theme xmlns:a="http://schemas.openxmlformats.org/drawingml/2006/main" name="Tema di Office">
  <a:themeElements>
    <a:clrScheme name="Tema di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i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493</TotalTime>
  <Words>653</Words>
  <Application>Microsoft Office PowerPoint</Application>
  <PresentationFormat>Personalizzato</PresentationFormat>
  <Paragraphs>27</Paragraphs>
  <Slides>1</Slides>
  <Notes>0</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1</vt:i4>
      </vt:variant>
    </vt:vector>
  </HeadingPairs>
  <TitlesOfParts>
    <vt:vector size="9" baseType="lpstr">
      <vt:lpstr>Arial MT</vt:lpstr>
      <vt:lpstr>Söhne</vt:lpstr>
      <vt:lpstr>Arial</vt:lpstr>
      <vt:lpstr>Arial</vt:lpstr>
      <vt:lpstr>Calibri</vt:lpstr>
      <vt:lpstr>Calibri Light</vt:lpstr>
      <vt:lpstr>Cambria</vt:lpstr>
      <vt:lpstr>Tema di Office</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Alessio Mezzina</dc:creator>
  <cp:lastModifiedBy>Alessio Mezzina</cp:lastModifiedBy>
  <cp:revision>5</cp:revision>
  <dcterms:created xsi:type="dcterms:W3CDTF">2023-11-03T16:45:54Z</dcterms:created>
  <dcterms:modified xsi:type="dcterms:W3CDTF">2023-11-08T11:19:55Z</dcterms:modified>
</cp:coreProperties>
</file>

<file path=docProps/thumbnail.jpeg>
</file>